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256" r:id="rId5"/>
    <p:sldId id="257" r:id="rId6"/>
    <p:sldId id="258" r:id="rId7"/>
    <p:sldId id="259" r:id="rId8"/>
    <p:sldId id="260" r:id="rId9"/>
    <p:sldId id="268" r:id="rId10"/>
    <p:sldId id="262" r:id="rId11"/>
    <p:sldId id="263" r:id="rId12"/>
    <p:sldId id="264" r:id="rId13"/>
    <p:sldId id="265" r:id="rId14"/>
    <p:sldId id="266" r:id="rId15"/>
    <p:sldId id="267" r:id="rId16"/>
    <p:sldId id="269" r:id="rId17"/>
    <p:sldId id="270" r:id="rId18"/>
    <p:sldId id="271" r:id="rId19"/>
    <p:sldId id="285" r:id="rId20"/>
    <p:sldId id="286" r:id="rId21"/>
    <p:sldId id="287" r:id="rId22"/>
    <p:sldId id="272" r:id="rId23"/>
    <p:sldId id="273" r:id="rId24"/>
    <p:sldId id="274" r:id="rId25"/>
    <p:sldId id="275" r:id="rId26"/>
    <p:sldId id="276" r:id="rId27"/>
    <p:sldId id="278" r:id="rId28"/>
    <p:sldId id="279" r:id="rId29"/>
    <p:sldId id="277" r:id="rId30"/>
    <p:sldId id="280" r:id="rId31"/>
    <p:sldId id="281" r:id="rId32"/>
    <p:sldId id="290" r:id="rId33"/>
    <p:sldId id="283" r:id="rId34"/>
    <p:sldId id="289" r:id="rId35"/>
    <p:sldId id="282" r:id="rId36"/>
    <p:sldId id="288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1DB8"/>
    <a:srgbClr val="2F0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971" autoAdjust="0"/>
  </p:normalViewPr>
  <p:slideViewPr>
    <p:cSldViewPr>
      <p:cViewPr varScale="1">
        <p:scale>
          <a:sx n="75" d="100"/>
          <a:sy n="75" d="100"/>
        </p:scale>
        <p:origin x="102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en Nguyen - Y17" userId="8a2f91e4-1e13-4673-a88c-a1a9aa4f0135" providerId="ADAL" clId="{C200E331-8A88-4131-8322-DE098498ACE2}"/>
    <pc:docChg chg="custSel modSld">
      <pc:chgData name="Thien Nguyen - Y17" userId="8a2f91e4-1e13-4673-a88c-a1a9aa4f0135" providerId="ADAL" clId="{C200E331-8A88-4131-8322-DE098498ACE2}" dt="2021-06-01T04:00:37.598" v="638" actId="20577"/>
      <pc:docMkLst>
        <pc:docMk/>
      </pc:docMkLst>
      <pc:sldChg chg="modNotesTx">
        <pc:chgData name="Thien Nguyen - Y17" userId="8a2f91e4-1e13-4673-a88c-a1a9aa4f0135" providerId="ADAL" clId="{C200E331-8A88-4131-8322-DE098498ACE2}" dt="2021-06-01T03:28:01.501" v="103" actId="20577"/>
        <pc:sldMkLst>
          <pc:docMk/>
          <pc:sldMk cId="3668436125" sldId="267"/>
        </pc:sldMkLst>
      </pc:sldChg>
      <pc:sldChg chg="modNotesTx">
        <pc:chgData name="Thien Nguyen - Y17" userId="8a2f91e4-1e13-4673-a88c-a1a9aa4f0135" providerId="ADAL" clId="{C200E331-8A88-4131-8322-DE098498ACE2}" dt="2021-06-01T04:00:37.598" v="638" actId="20577"/>
        <pc:sldMkLst>
          <pc:docMk/>
          <pc:sldMk cId="2158367817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3338E-C458-40A4-8AB4-D44D8468116C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D0219-0128-4C50-8A9E-4DD84F6D3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00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ngưng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lang="en-US" dirty="0"/>
          </a:p>
          <a:p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hồng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lắng</a:t>
            </a:r>
            <a:r>
              <a:rPr lang="en-US" dirty="0"/>
              <a:t> 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D0219-0128-4C50-8A9E-4DD84F6D39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9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#2: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máu</a:t>
            </a:r>
            <a:endParaRPr lang="en-US" dirty="0"/>
          </a:p>
          <a:p>
            <a:r>
              <a:rPr lang="en-US" dirty="0"/>
              <a:t>#3: IgG </a:t>
            </a:r>
            <a:r>
              <a:rPr lang="en-US" dirty="0" err="1"/>
              <a:t>có</a:t>
            </a:r>
            <a:r>
              <a:rPr lang="en-US" dirty="0"/>
              <a:t> do BN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đc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(do KT </a:t>
            </a:r>
            <a:r>
              <a:rPr lang="en-US" dirty="0" err="1"/>
              <a:t>chống</a:t>
            </a:r>
            <a:r>
              <a:rPr lang="en-US" dirty="0"/>
              <a:t> HC </a:t>
            </a:r>
            <a:r>
              <a:rPr lang="en-US" dirty="0" err="1"/>
              <a:t>truyền</a:t>
            </a:r>
            <a:r>
              <a:rPr lang="en-US" dirty="0"/>
              <a:t> vào/BN </a:t>
            </a:r>
            <a:r>
              <a:rPr lang="en-US" dirty="0" err="1"/>
              <a:t>đc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nhiều </a:t>
            </a:r>
            <a:r>
              <a:rPr lang="en-US" dirty="0" err="1"/>
              <a:t>lần</a:t>
            </a:r>
            <a:r>
              <a:rPr lang="en-US" dirty="0"/>
              <a:t>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vậy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chọn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túi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máu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nào</a:t>
            </a:r>
            <a:r>
              <a:rPr lang="en-US" dirty="0">
                <a:sym typeface="Wingdings" panose="05000000000000000000" pitchFamily="2" charset="2"/>
              </a:rPr>
              <a:t>. ** so </a:t>
            </a:r>
            <a:r>
              <a:rPr lang="en-US" dirty="0" err="1">
                <a:sym typeface="Wingdings" panose="05000000000000000000" pitchFamily="2" charset="2"/>
              </a:rPr>
              <a:t>với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tự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chứng</a:t>
            </a:r>
            <a:r>
              <a:rPr lang="en-US" dirty="0">
                <a:sym typeface="Wingdings" panose="05000000000000000000" pitchFamily="2" charset="2"/>
              </a:rPr>
              <a:t> (HC BN + HT BN + AHG/</a:t>
            </a:r>
            <a:r>
              <a:rPr lang="vi-VN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nhiệt độ 370C / 1 giờ --&gt; quan sát hiện tượng ng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ư</a:t>
            </a:r>
            <a:r>
              <a:rPr lang="vi-VN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ng kết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) –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ngưng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kết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hay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không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rồi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so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với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túi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máu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??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Ngắn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hơn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tự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chứng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(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có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thể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truyền</a:t>
            </a:r>
            <a:r>
              <a:rPr lang="en-US" b="0" i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D0219-0128-4C50-8A9E-4DD84F6D39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61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6728CEF-0155-4354-BFAF-23F0C525A27C}" type="slidenum">
              <a:rPr lang="en-US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33</a:t>
            </a:fld>
            <a:endParaRPr lang="en-US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376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6A62C-B656-40D2-9128-B4C3EC2BDC1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DED2F-58A3-4C41-B119-EDFEA3F65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31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6A62C-B656-40D2-9128-B4C3EC2BDC1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DED2F-58A3-4C41-B119-EDFEA3F65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0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6A62C-B656-40D2-9128-B4C3EC2BDC1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DED2F-58A3-4C41-B119-EDFEA3F65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99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6A62C-B656-40D2-9128-B4C3EC2BDC1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DED2F-58A3-4C41-B119-EDFEA3F65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62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6A62C-B656-40D2-9128-B4C3EC2BDC1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DED2F-58A3-4C41-B119-EDFEA3F65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55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6A62C-B656-40D2-9128-B4C3EC2BDC1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DED2F-58A3-4C41-B119-EDFEA3F65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6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6A62C-B656-40D2-9128-B4C3EC2BDC1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DED2F-58A3-4C41-B119-EDFEA3F65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39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6A62C-B656-40D2-9128-B4C3EC2BDC1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DED2F-58A3-4C41-B119-EDFEA3F65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75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6A62C-B656-40D2-9128-B4C3EC2BDC1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DED2F-58A3-4C41-B119-EDFEA3F65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18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6A62C-B656-40D2-9128-B4C3EC2BDC1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DED2F-58A3-4C41-B119-EDFEA3F65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7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6A62C-B656-40D2-9128-B4C3EC2BDC1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DED2F-58A3-4C41-B119-EDFEA3F65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87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6A62C-B656-40D2-9128-B4C3EC2BDC11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DED2F-58A3-4C41-B119-EDFEA3F65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98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.wikipedia.org/wiki/KDa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t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mp"/><Relationship Id="rId5" Type="http://schemas.openxmlformats.org/officeDocument/2006/relationships/image" Target="../media/image25.tmp"/><Relationship Id="rId4" Type="http://schemas.openxmlformats.org/officeDocument/2006/relationships/image" Target="../media/image24.tm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mp"/><Relationship Id="rId4" Type="http://schemas.openxmlformats.org/officeDocument/2006/relationships/image" Target="../media/image29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mp"/><Relationship Id="rId4" Type="http://schemas.openxmlformats.org/officeDocument/2006/relationships/image" Target="../media/image33.tm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Các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xét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nghiệm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cơ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bản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trong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Miễn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dịch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Truyền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máu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800" b="1" dirty="0">
                <a:solidFill>
                  <a:srgbClr val="081DB8"/>
                </a:solidFill>
              </a:rPr>
              <a:t>PGS.TS. </a:t>
            </a:r>
            <a:r>
              <a:rPr lang="en-US" sz="2800" b="1" dirty="0" err="1">
                <a:solidFill>
                  <a:srgbClr val="081DB8"/>
                </a:solidFill>
              </a:rPr>
              <a:t>Huỳnh</a:t>
            </a:r>
            <a:r>
              <a:rPr lang="en-US" sz="2800" b="1" dirty="0">
                <a:solidFill>
                  <a:srgbClr val="081DB8"/>
                </a:solidFill>
              </a:rPr>
              <a:t> </a:t>
            </a:r>
            <a:r>
              <a:rPr lang="en-US" sz="2800" b="1" dirty="0" err="1">
                <a:solidFill>
                  <a:srgbClr val="081DB8"/>
                </a:solidFill>
              </a:rPr>
              <a:t>Nghĩa</a:t>
            </a:r>
            <a:endParaRPr lang="en-US" sz="2800" b="1" dirty="0">
              <a:solidFill>
                <a:srgbClr val="081DB8"/>
              </a:solidFill>
            </a:endParaRPr>
          </a:p>
          <a:p>
            <a:pPr>
              <a:spcBef>
                <a:spcPts val="0"/>
              </a:spcBef>
            </a:pPr>
            <a:r>
              <a:rPr lang="en-US" sz="2800" b="1" dirty="0" err="1">
                <a:solidFill>
                  <a:srgbClr val="081DB8"/>
                </a:solidFill>
              </a:rPr>
              <a:t>Bộ</a:t>
            </a:r>
            <a:r>
              <a:rPr lang="en-US" sz="2800" b="1" dirty="0">
                <a:solidFill>
                  <a:srgbClr val="081DB8"/>
                </a:solidFill>
              </a:rPr>
              <a:t> </a:t>
            </a:r>
            <a:r>
              <a:rPr lang="en-US" sz="2800" b="1" dirty="0" err="1">
                <a:solidFill>
                  <a:srgbClr val="081DB8"/>
                </a:solidFill>
              </a:rPr>
              <a:t>môn</a:t>
            </a:r>
            <a:r>
              <a:rPr lang="en-US" sz="2800" b="1" dirty="0">
                <a:solidFill>
                  <a:srgbClr val="081DB8"/>
                </a:solidFill>
              </a:rPr>
              <a:t> </a:t>
            </a:r>
            <a:r>
              <a:rPr lang="en-US" sz="2800" b="1" dirty="0" err="1">
                <a:solidFill>
                  <a:srgbClr val="081DB8"/>
                </a:solidFill>
              </a:rPr>
              <a:t>Huyết</a:t>
            </a:r>
            <a:r>
              <a:rPr lang="en-US" sz="2800" b="1" dirty="0">
                <a:solidFill>
                  <a:srgbClr val="081DB8"/>
                </a:solidFill>
              </a:rPr>
              <a:t> </a:t>
            </a:r>
            <a:r>
              <a:rPr lang="en-US" sz="2800" b="1" dirty="0" err="1">
                <a:solidFill>
                  <a:srgbClr val="081DB8"/>
                </a:solidFill>
              </a:rPr>
              <a:t>học</a:t>
            </a:r>
            <a:r>
              <a:rPr lang="en-US" sz="2800" b="1" dirty="0">
                <a:solidFill>
                  <a:srgbClr val="081DB8"/>
                </a:solidFill>
              </a:rPr>
              <a:t>, Đ H Y D.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3733800"/>
            <a:ext cx="7620000" cy="762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3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solidFill>
                  <a:srgbClr val="0070C0"/>
                </a:solidFill>
              </a:rPr>
              <a:t>Bài tập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200" dirty="0"/>
              <a:t>Trường hợp 2: BN nhập viện rong kinh kéo dài, khám LS thấy thiếu máu nặng và có chỉ định truyền máu. XN nhóm máu cho kết quả</a:t>
            </a:r>
          </a:p>
          <a:p>
            <a:endParaRPr lang="vi-VN" sz="2600" dirty="0"/>
          </a:p>
          <a:p>
            <a:endParaRPr lang="vi-VN" dirty="0"/>
          </a:p>
          <a:p>
            <a:pPr marL="0" indent="0">
              <a:buNone/>
            </a:pPr>
            <a:endParaRPr lang="vi-VN" dirty="0"/>
          </a:p>
          <a:p>
            <a:r>
              <a:rPr lang="vi-VN" sz="2200" dirty="0"/>
              <a:t>Câu hỏi :</a:t>
            </a:r>
          </a:p>
          <a:p>
            <a:pPr lvl="1"/>
            <a:r>
              <a:rPr lang="vi-VN" sz="2200" dirty="0"/>
              <a:t>Nhóm máu của BN là nhóm máu ?</a:t>
            </a:r>
          </a:p>
          <a:p>
            <a:pPr marL="457200" lvl="1" indent="0">
              <a:buNone/>
            </a:pPr>
            <a:endParaRPr lang="vi-V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143102"/>
              </p:ext>
            </p:extLst>
          </p:nvPr>
        </p:nvGraphicFramePr>
        <p:xfrm>
          <a:off x="533400" y="2819400"/>
          <a:ext cx="8229600" cy="14852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2134">
                <a:tc rowSpan="2">
                  <a:txBody>
                    <a:bodyPr/>
                    <a:lstStyle/>
                    <a:p>
                      <a:pPr algn="ctr"/>
                      <a:r>
                        <a:rPr lang="vi-VN" dirty="0"/>
                        <a:t>Mẫu</a:t>
                      </a:r>
                      <a:r>
                        <a:rPr lang="vi-VN" baseline="0" dirty="0"/>
                        <a:t> máu </a:t>
                      </a:r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Huyết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thanh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mẫu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Hồng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cầu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mẫu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Nhóm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máu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3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antiA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antiB</a:t>
                      </a:r>
                      <a:r>
                        <a:rPr lang="en-US" sz="2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2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nti</a:t>
                      </a:r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</a:t>
                      </a:r>
                      <a:r>
                        <a:rPr lang="vi-VN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US" sz="2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HCAB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166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</a:t>
                      </a:r>
                      <a:r>
                        <a:rPr lang="vi-VN" sz="2800" dirty="0"/>
                        <a:t>/-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</a:t>
                      </a:r>
                      <a:r>
                        <a:rPr lang="vi-VN" sz="2800" dirty="0"/>
                        <a:t>/-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800" dirty="0"/>
                        <a:t>?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5800" y="5395093"/>
            <a:ext cx="7772400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vi-VN" sz="2000" dirty="0"/>
              <a:t>. Điều kiện cần : 	- Xác định được KN là KN A</a:t>
            </a:r>
          </a:p>
          <a:p>
            <a:r>
              <a:rPr lang="vi-VN" sz="2000" dirty="0"/>
              <a:t>			- Không xác định được Kháng thể </a:t>
            </a:r>
          </a:p>
          <a:p>
            <a:r>
              <a:rPr lang="vi-VN" sz="2000" dirty="0"/>
              <a:t>(2) KL: Không xác định được nhóm máu , do thiếu điều kiện cần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2224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solidFill>
                  <a:srgbClr val="0070C0"/>
                </a:solidFill>
              </a:rPr>
              <a:t>Bài tập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vi-VN" sz="3100" dirty="0"/>
              <a:t>Trường hợp 3: BN nhập viện mệt và vàng da niêm, khám LS thấy thiếu máu nặng và có chỉ định truyền máu. XN nhóm máu cho kết quả</a:t>
            </a:r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r>
              <a:rPr lang="vi-VN" dirty="0"/>
              <a:t>Câu hỏi :</a:t>
            </a:r>
          </a:p>
          <a:p>
            <a:pPr lvl="1"/>
            <a:r>
              <a:rPr lang="vi-VN" dirty="0"/>
              <a:t>Nhóm máu của BN là nhóm máu ?</a:t>
            </a:r>
          </a:p>
          <a:p>
            <a:pPr lvl="1"/>
            <a:r>
              <a:rPr lang="vi-VN" dirty="0"/>
              <a:t>Nếu BN cần truyền máu , theo bạn chọn máu nào để truyền ? </a:t>
            </a:r>
          </a:p>
          <a:p>
            <a:pPr marL="457200" lvl="1" indent="0">
              <a:buNone/>
            </a:pPr>
            <a:endParaRPr lang="vi-V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564142"/>
              </p:ext>
            </p:extLst>
          </p:nvPr>
        </p:nvGraphicFramePr>
        <p:xfrm>
          <a:off x="428105" y="2819400"/>
          <a:ext cx="8229600" cy="1346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vi-VN" dirty="0"/>
                        <a:t>Mẫu</a:t>
                      </a:r>
                      <a:r>
                        <a:rPr lang="vi-VN" baseline="0" dirty="0"/>
                        <a:t> máu </a:t>
                      </a:r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Huyết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thanh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mẫu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Hồng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cầu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mẫu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Nhóm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máu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antiA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antiB</a:t>
                      </a:r>
                      <a:r>
                        <a:rPr lang="en-US" sz="2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200" dirty="0">
                          <a:latin typeface="+mn-lt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2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nti</a:t>
                      </a:r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</a:t>
                      </a:r>
                      <a:r>
                        <a:rPr lang="vi-VN" sz="2200" dirty="0">
                          <a:latin typeface="+mn-lt"/>
                          <a:cs typeface="Arial" panose="020B0604020202020204" pitchFamily="34" charset="0"/>
                        </a:rPr>
                        <a:t>B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HCAB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800" dirty="0"/>
                        <a:t>+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800" dirty="0"/>
                        <a:t>?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4495800"/>
            <a:ext cx="8229600" cy="20313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vi-VN" dirty="0"/>
              <a:t>Điều kiện cần : 	+ KN trên bề mặt HC là KN A </a:t>
            </a:r>
            <a:r>
              <a:rPr lang="vi-VN" dirty="0">
                <a:sym typeface="Wingdings" panose="05000000000000000000" pitchFamily="2" charset="2"/>
              </a:rPr>
              <a:t> nhóm máu A</a:t>
            </a:r>
            <a:r>
              <a:rPr lang="vi-VN" dirty="0"/>
              <a:t> </a:t>
            </a:r>
          </a:p>
          <a:p>
            <a:r>
              <a:rPr lang="vi-VN" dirty="0"/>
              <a:t>			+ KT trong HT là anti A và anti B </a:t>
            </a:r>
            <a:r>
              <a:rPr lang="vi-VN" dirty="0">
                <a:sym typeface="Wingdings" panose="05000000000000000000" pitchFamily="2" charset="2"/>
              </a:rPr>
              <a:t> nhóm máu O</a:t>
            </a:r>
            <a:endParaRPr lang="vi-VN" dirty="0"/>
          </a:p>
          <a:p>
            <a:r>
              <a:rPr lang="vi-VN" dirty="0"/>
              <a:t>(2) Điều kiện đủ : Không có sự phù hợp giữa KN và KT </a:t>
            </a:r>
          </a:p>
          <a:p>
            <a:r>
              <a:rPr lang="vi-VN" dirty="0"/>
              <a:t>(3) Kết luận: không xác định được nhóm máu </a:t>
            </a:r>
          </a:p>
          <a:p>
            <a:r>
              <a:rPr lang="vi-VN" dirty="0"/>
              <a:t>(4) Gợi ý : </a:t>
            </a:r>
          </a:p>
          <a:p>
            <a:r>
              <a:rPr lang="vi-VN" dirty="0"/>
              <a:t>   + Chọn HCA1 và HCA2 </a:t>
            </a:r>
            <a:r>
              <a:rPr lang="vi-VN" dirty="0">
                <a:sym typeface="Wingdings" panose="05000000000000000000" pitchFamily="2" charset="2"/>
              </a:rPr>
              <a:t> để xác định KT : HCA1 (+++), HCA2 (-)  NM A2</a:t>
            </a:r>
          </a:p>
          <a:p>
            <a:r>
              <a:rPr lang="vi-VN" dirty="0">
                <a:sym typeface="Wingdings" panose="05000000000000000000" pitchFamily="2" charset="2"/>
              </a:rPr>
              <a:t>   + Chọn máu truyền nhóm máu A2 ( có antiB và antiA1)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31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solidFill>
                  <a:srgbClr val="0070C0"/>
                </a:solidFill>
              </a:rPr>
              <a:t>Bài tập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vi-VN" dirty="0"/>
              <a:t>Trường hợp 4: BN nhập viện mệt và tiểu sậm màu, khám LS thấy thiếu máu nặng, vàng da niêm và có chỉ định truyền máu. XN nhóm máu cho kết quả</a:t>
            </a:r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r>
              <a:rPr lang="vi-VN" dirty="0"/>
              <a:t>Câu hỏi :</a:t>
            </a:r>
          </a:p>
          <a:p>
            <a:pPr lvl="1"/>
            <a:r>
              <a:rPr lang="vi-VN" dirty="0"/>
              <a:t>Nhóm máu của BN là nhóm máu ?</a:t>
            </a:r>
          </a:p>
          <a:p>
            <a:pPr lvl="1"/>
            <a:r>
              <a:rPr lang="vi-VN" dirty="0"/>
              <a:t>Nếu BN cần truyền máu , theo bạn chọn máu nào để truyền ? </a:t>
            </a:r>
          </a:p>
          <a:p>
            <a:pPr marL="457200" lvl="1" indent="0">
              <a:buNone/>
            </a:pPr>
            <a:endParaRPr lang="vi-V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439396"/>
              </p:ext>
            </p:extLst>
          </p:nvPr>
        </p:nvGraphicFramePr>
        <p:xfrm>
          <a:off x="457200" y="2667000"/>
          <a:ext cx="8229600" cy="1711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vi-VN" dirty="0"/>
                        <a:t>Mẫu</a:t>
                      </a:r>
                      <a:r>
                        <a:rPr lang="vi-VN" baseline="0" dirty="0"/>
                        <a:t> máu </a:t>
                      </a:r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Huyết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thanh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mẫu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Hồng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cầu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mẫu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Nhóm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máu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antiA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antiB</a:t>
                      </a:r>
                      <a:r>
                        <a:rPr lang="en-US" sz="2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/>
                        <a:t>a</a:t>
                      </a:r>
                      <a:r>
                        <a:rPr lang="en-US" sz="2400" dirty="0" err="1"/>
                        <a:t>nti</a:t>
                      </a:r>
                      <a:r>
                        <a:rPr lang="en-US" sz="2400" dirty="0"/>
                        <a:t> A+B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HCAB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800" dirty="0"/>
                        <a:t>+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800" dirty="0"/>
                        <a:t>+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800" dirty="0"/>
                        <a:t>?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8436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b="1" dirty="0">
                <a:solidFill>
                  <a:srgbClr val="0070C0"/>
                </a:solidFill>
                <a:latin typeface="+mn-lt"/>
              </a:rPr>
              <a:t>Chứng nghiệm phù hợp ( Croos-match</a:t>
            </a:r>
            <a:r>
              <a:rPr lang="vi-VN" dirty="0">
                <a:solidFill>
                  <a:srgbClr val="0070C0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vi-VN" sz="2400" b="1" dirty="0"/>
              <a:t>Mục đích: 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vi-VN" sz="2400" dirty="0"/>
              <a:t>Lựa chọn được túi máu hoặc sản phẩm máu phù hợp miễn dịch để truyền cho bệnh nhân đạt hiệu quả và an toàn về miễn dịch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vi-VN" sz="240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vi-VN" sz="2400" b="1" dirty="0"/>
              <a:t>Nguyên tắc : 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vi-VN" sz="2400" dirty="0"/>
              <a:t>dựa trên P/ứ KN và KT giữa người cho và người nhận để phát hiện có sự không phù hợp tại phòng xét nghiệm trước khi cung cấp máu cho lâm sàng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5370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Kỹ thuật Cross-Match tại phòng Lab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>
                <a:solidFill>
                  <a:srgbClr val="FF0000"/>
                </a:solidFill>
              </a:rPr>
              <a:t>Phần chính và phần phụ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438400"/>
            <a:ext cx="6858000" cy="31817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5635434"/>
            <a:ext cx="6553200" cy="10156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vi-VN" sz="2000" dirty="0"/>
              <a:t>. Phần chính ngưng kết (+) </a:t>
            </a:r>
            <a:r>
              <a:rPr lang="vi-VN" sz="2000" dirty="0">
                <a:sym typeface="Wingdings" panose="05000000000000000000" pitchFamily="2" charset="2"/>
              </a:rPr>
              <a:t> không truyền máu 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vi-VN" sz="2000" dirty="0">
                <a:sym typeface="Wingdings" panose="05000000000000000000" pitchFamily="2" charset="2"/>
              </a:rPr>
              <a:t>. Phần phụ ngưng kết (+)  cân nhắc khi truyền máu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853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000" b="1" dirty="0">
                <a:solidFill>
                  <a:srgbClr val="081DB8"/>
                </a:solidFill>
                <a:latin typeface="+mn-lt"/>
              </a:rPr>
              <a:t>Các kháng thể liên quan trong truyền máu </a:t>
            </a:r>
            <a:endParaRPr lang="en-US" sz="3000" b="1" dirty="0">
              <a:solidFill>
                <a:srgbClr val="081DB8"/>
              </a:solidFill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vi-VN" dirty="0">
                <a:solidFill>
                  <a:srgbClr val="FF0000"/>
                </a:solidFill>
              </a:rPr>
              <a:t>Kháng thể tự nhiên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vi-VN" dirty="0"/>
              <a:t>Bản chất là IgM </a:t>
            </a:r>
          </a:p>
          <a:p>
            <a:r>
              <a:rPr lang="vi-VN" dirty="0"/>
              <a:t>TLPT: </a:t>
            </a:r>
            <a:r>
              <a:rPr lang="en-US" dirty="0"/>
              <a:t>990</a:t>
            </a:r>
            <a:r>
              <a:rPr lang="vi-VN" dirty="0"/>
              <a:t> kDa </a:t>
            </a:r>
            <a:r>
              <a:rPr lang="vi-VN" dirty="0">
                <a:sym typeface="Wingdings" panose="05000000000000000000" pitchFamily="2" charset="2"/>
              </a:rPr>
              <a:t> không qua nhau thai được </a:t>
            </a:r>
            <a:endParaRPr lang="vi-VN" dirty="0"/>
          </a:p>
          <a:p>
            <a:r>
              <a:rPr lang="vi-VN" dirty="0"/>
              <a:t>Kháng thể hoàn toàn+ kết hợp BT C1 </a:t>
            </a:r>
            <a:r>
              <a:rPr lang="vi-VN" dirty="0">
                <a:sym typeface="Wingdings" panose="05000000000000000000" pitchFamily="2" charset="2"/>
              </a:rPr>
              <a:t> ngưng kết mạnh KN </a:t>
            </a:r>
          </a:p>
          <a:p>
            <a:r>
              <a:rPr lang="vi-VN" dirty="0">
                <a:sym typeface="Wingdings" panose="05000000000000000000" pitchFamily="2" charset="2"/>
              </a:rPr>
              <a:t>1 KT IgM kết hợp 10 KN</a:t>
            </a:r>
          </a:p>
          <a:p>
            <a:r>
              <a:rPr lang="vi-VN" dirty="0">
                <a:sym typeface="Wingdings" panose="05000000000000000000" pitchFamily="2" charset="2"/>
              </a:rPr>
              <a:t>Nhiệt độ hoạt động tối ưu 4</a:t>
            </a:r>
            <a:r>
              <a:rPr lang="vi-VN" baseline="30000" dirty="0">
                <a:sym typeface="Wingdings" panose="05000000000000000000" pitchFamily="2" charset="2"/>
              </a:rPr>
              <a:t>0</a:t>
            </a:r>
            <a:r>
              <a:rPr lang="vi-VN" dirty="0">
                <a:sym typeface="Wingdings" panose="05000000000000000000" pitchFamily="2" charset="2"/>
              </a:rPr>
              <a:t>C-25</a:t>
            </a:r>
            <a:r>
              <a:rPr lang="vi-VN" baseline="30000" dirty="0">
                <a:sym typeface="Wingdings" panose="05000000000000000000" pitchFamily="2" charset="2"/>
              </a:rPr>
              <a:t>0</a:t>
            </a:r>
            <a:r>
              <a:rPr lang="vi-VN" dirty="0">
                <a:sym typeface="Wingdings" panose="05000000000000000000" pitchFamily="2" charset="2"/>
              </a:rPr>
              <a:t>C </a:t>
            </a:r>
          </a:p>
          <a:p>
            <a:r>
              <a:rPr lang="vi-VN" dirty="0">
                <a:sym typeface="Wingdings" panose="05000000000000000000" pitchFamily="2" charset="2"/>
              </a:rPr>
              <a:t>Môi trường Nacl 0,9% </a:t>
            </a:r>
          </a:p>
          <a:p>
            <a:endParaRPr lang="vi-VN" dirty="0">
              <a:sym typeface="Wingdings" panose="05000000000000000000" pitchFamily="2" charset="2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vi-VN" dirty="0">
                <a:solidFill>
                  <a:srgbClr val="FF0000"/>
                </a:solidFill>
              </a:rPr>
              <a:t>Kháng thể miễn dịch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vi-VN" dirty="0"/>
              <a:t>Bản chất là IgG</a:t>
            </a:r>
          </a:p>
          <a:p>
            <a:r>
              <a:rPr lang="vi-VN" dirty="0"/>
              <a:t>TLPT : </a:t>
            </a:r>
            <a:r>
              <a:rPr lang="en-US" dirty="0"/>
              <a:t>150 </a:t>
            </a:r>
            <a:r>
              <a:rPr lang="en-US" dirty="0" err="1">
                <a:hlinkClick r:id="rId2" tooltip="KDa"/>
              </a:rPr>
              <a:t>kDa</a:t>
            </a:r>
            <a:r>
              <a:rPr lang="vi-VN" dirty="0"/>
              <a:t> </a:t>
            </a:r>
            <a:r>
              <a:rPr lang="vi-VN" dirty="0">
                <a:sym typeface="Wingdings" panose="05000000000000000000" pitchFamily="2" charset="2"/>
              </a:rPr>
              <a:t> có thể qua thai được : TMTH bất đồng mẹ và con </a:t>
            </a:r>
          </a:p>
          <a:p>
            <a:r>
              <a:rPr lang="vi-VN" dirty="0">
                <a:sym typeface="Wingdings" panose="05000000000000000000" pitchFamily="2" charset="2"/>
              </a:rPr>
              <a:t>Kháng thể không hoàn toàn  ngưng kết TB  mạnh</a:t>
            </a:r>
          </a:p>
          <a:p>
            <a:r>
              <a:rPr lang="vi-VN" dirty="0">
                <a:sym typeface="Wingdings" panose="05000000000000000000" pitchFamily="2" charset="2"/>
              </a:rPr>
              <a:t>1 KT IgG kết hợp 2 KN</a:t>
            </a:r>
          </a:p>
          <a:p>
            <a:r>
              <a:rPr lang="vi-VN" dirty="0">
                <a:sym typeface="Wingdings" panose="05000000000000000000" pitchFamily="2" charset="2"/>
              </a:rPr>
              <a:t>Nhiệt độ hoạt động tối ưu 37</a:t>
            </a:r>
            <a:r>
              <a:rPr lang="vi-VN" baseline="30000" dirty="0">
                <a:sym typeface="Wingdings" panose="05000000000000000000" pitchFamily="2" charset="2"/>
              </a:rPr>
              <a:t>0</a:t>
            </a:r>
            <a:r>
              <a:rPr lang="vi-VN" dirty="0">
                <a:sym typeface="Wingdings" panose="05000000000000000000" pitchFamily="2" charset="2"/>
              </a:rPr>
              <a:t>C, KT 2 pha ( hiếm gặp)</a:t>
            </a:r>
          </a:p>
          <a:p>
            <a:r>
              <a:rPr lang="vi-VN" dirty="0">
                <a:sym typeface="Wingdings" panose="05000000000000000000" pitchFamily="2" charset="2"/>
              </a:rPr>
              <a:t>Môi trường albumin, AHG ( anti human globulin </a:t>
            </a:r>
          </a:p>
          <a:p>
            <a:endParaRPr lang="vi-VN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87" y="2172196"/>
            <a:ext cx="3840813" cy="4096891"/>
          </a:xfrm>
          <a:prstGeom prst="rect">
            <a:avLst/>
          </a:prstGeom>
          <a:ln w="38100" cap="sq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134660"/>
            <a:ext cx="3965575" cy="4134427"/>
          </a:xfrm>
          <a:prstGeom prst="rect">
            <a:avLst/>
          </a:prstGeom>
          <a:ln w="38100" cap="sq">
            <a:solidFill>
              <a:schemeClr val="accent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631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38200"/>
            <a:ext cx="7315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52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3837"/>
            <a:ext cx="7772400" cy="548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86" y="4114800"/>
            <a:ext cx="3665913" cy="24184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4191000"/>
            <a:ext cx="3962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38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81000"/>
            <a:ext cx="4865367" cy="3652838"/>
          </a:xfrm>
          <a:prstGeom prst="ellipse">
            <a:avLst/>
          </a:prstGeom>
          <a:ln w="63500" cap="rnd">
            <a:solidFill>
              <a:schemeClr val="accent6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3048000"/>
            <a:ext cx="4486275" cy="336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57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800" b="1" dirty="0">
                <a:solidFill>
                  <a:srgbClr val="0070C0"/>
                </a:solidFill>
                <a:latin typeface="+mn-lt"/>
              </a:rPr>
              <a:t>Kỹ thuật Cross-match tại phòng Lab</a:t>
            </a:r>
            <a:endParaRPr lang="en-US" sz="3800" b="1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10000"/>
          </a:bodyPr>
          <a:lstStyle/>
          <a:p>
            <a:r>
              <a:rPr lang="vi-VN" sz="2800" dirty="0">
                <a:solidFill>
                  <a:srgbClr val="FF0000"/>
                </a:solidFill>
              </a:rPr>
              <a:t>Chứng nghiệm phù hợp giai đoạn muối NaCl 0,9% </a:t>
            </a:r>
          </a:p>
          <a:p>
            <a:pPr lvl="1"/>
            <a:r>
              <a:rPr lang="vi-VN" sz="2400" dirty="0"/>
              <a:t>Mục tiêu : Xác định KT IgM </a:t>
            </a:r>
          </a:p>
          <a:p>
            <a:pPr lvl="1"/>
            <a:r>
              <a:rPr lang="vi-VN" sz="2400" dirty="0"/>
              <a:t>Kỹ thuật : </a:t>
            </a:r>
          </a:p>
          <a:p>
            <a:pPr lvl="1"/>
            <a:endParaRPr lang="vi-VN" sz="2400" dirty="0"/>
          </a:p>
          <a:p>
            <a:pPr lvl="1"/>
            <a:endParaRPr lang="vi-VN" sz="2400" dirty="0"/>
          </a:p>
          <a:p>
            <a:pPr lvl="1"/>
            <a:endParaRPr lang="vi-VN" sz="2400" dirty="0"/>
          </a:p>
          <a:p>
            <a:pPr lvl="1"/>
            <a:endParaRPr lang="vi-VN" sz="2400" dirty="0"/>
          </a:p>
          <a:p>
            <a:pPr lvl="1"/>
            <a:endParaRPr lang="vi-VN" sz="2400" dirty="0"/>
          </a:p>
          <a:p>
            <a:pPr lvl="1"/>
            <a:endParaRPr lang="vi-VN" sz="2400" dirty="0"/>
          </a:p>
          <a:p>
            <a:pPr lvl="1"/>
            <a:endParaRPr lang="vi-VN" sz="2400" dirty="0"/>
          </a:p>
          <a:p>
            <a:pPr lvl="1"/>
            <a:r>
              <a:rPr lang="vi-VN" sz="2400" dirty="0"/>
              <a:t>Kết quả : </a:t>
            </a:r>
          </a:p>
          <a:p>
            <a:pPr lvl="2"/>
            <a:r>
              <a:rPr lang="vi-VN" dirty="0"/>
              <a:t>Ngưng kết  </a:t>
            </a:r>
            <a:r>
              <a:rPr lang="vi-VN" dirty="0">
                <a:sym typeface="Wingdings" panose="05000000000000000000" pitchFamily="2" charset="2"/>
              </a:rPr>
              <a:t> </a:t>
            </a:r>
            <a:r>
              <a:rPr lang="vi-VN" dirty="0"/>
              <a:t>(+), có KT IgM </a:t>
            </a:r>
            <a:r>
              <a:rPr lang="vi-VN" dirty="0">
                <a:sym typeface="Wingdings" panose="05000000000000000000" pitchFamily="2" charset="2"/>
              </a:rPr>
              <a:t> </a:t>
            </a:r>
            <a:r>
              <a:rPr lang="vi-VN" dirty="0"/>
              <a:t>chọn túi máu khác   </a:t>
            </a:r>
          </a:p>
          <a:p>
            <a:pPr lvl="2"/>
            <a:r>
              <a:rPr lang="vi-VN" dirty="0"/>
              <a:t>Không ngưng kết </a:t>
            </a:r>
            <a:r>
              <a:rPr lang="vi-VN" dirty="0">
                <a:sym typeface="Wingdings" panose="05000000000000000000" pitchFamily="2" charset="2"/>
              </a:rPr>
              <a:t>(-), làm tiếp qua giai đoạn AHG </a:t>
            </a:r>
            <a:endParaRPr lang="en-US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586918"/>
            <a:ext cx="5172893" cy="290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32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70C0"/>
                </a:solidFill>
              </a:rPr>
              <a:t>Mục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tiêu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bài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giảng</a:t>
            </a:r>
            <a:r>
              <a:rPr lang="en-US" b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MD-TM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bao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: </a:t>
            </a:r>
          </a:p>
          <a:p>
            <a:pPr lvl="1"/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Xét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Coomb’s</a:t>
            </a:r>
            <a:r>
              <a:rPr lang="en-US" dirty="0"/>
              <a:t> </a:t>
            </a:r>
          </a:p>
          <a:p>
            <a:r>
              <a:rPr lang="vi-VN" dirty="0"/>
              <a:t>P</a:t>
            </a:r>
            <a:r>
              <a:rPr lang="en-US" dirty="0" err="1"/>
              <a:t>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3159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solidFill>
                  <a:srgbClr val="0070C0"/>
                </a:solidFill>
              </a:rPr>
              <a:t>Kỹ thuật Cross-math tại phòng Lab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76800"/>
          </a:xfrm>
        </p:spPr>
        <p:txBody>
          <a:bodyPr>
            <a:normAutofit fontScale="92500" lnSpcReduction="20000"/>
          </a:bodyPr>
          <a:lstStyle/>
          <a:p>
            <a:r>
              <a:rPr lang="vi-VN" sz="2600" dirty="0">
                <a:solidFill>
                  <a:srgbClr val="FF0000"/>
                </a:solidFill>
              </a:rPr>
              <a:t>Chứng nghiệm phù hợp giai đoạn AHG (anti Human Globulin )</a:t>
            </a:r>
          </a:p>
          <a:p>
            <a:pPr lvl="1"/>
            <a:r>
              <a:rPr lang="vi-VN" sz="2400" dirty="0"/>
              <a:t>Mục tiêu : Xác định KT IgG </a:t>
            </a:r>
          </a:p>
          <a:p>
            <a:pPr lvl="1"/>
            <a:r>
              <a:rPr lang="vi-VN" sz="2400" dirty="0"/>
              <a:t>Kỹ thuật : </a:t>
            </a:r>
          </a:p>
          <a:p>
            <a:pPr lvl="1"/>
            <a:endParaRPr lang="vi-VN" sz="2400" dirty="0"/>
          </a:p>
          <a:p>
            <a:pPr lvl="1"/>
            <a:endParaRPr lang="vi-VN" sz="2400" dirty="0"/>
          </a:p>
          <a:p>
            <a:pPr lvl="1"/>
            <a:endParaRPr lang="vi-VN" sz="2400" dirty="0"/>
          </a:p>
          <a:p>
            <a:pPr lvl="1"/>
            <a:endParaRPr lang="vi-VN" sz="2400" dirty="0"/>
          </a:p>
          <a:p>
            <a:pPr lvl="1"/>
            <a:endParaRPr lang="vi-VN" sz="2400" dirty="0"/>
          </a:p>
          <a:p>
            <a:pPr lvl="1"/>
            <a:endParaRPr lang="vi-VN" sz="2400" dirty="0"/>
          </a:p>
          <a:p>
            <a:pPr lvl="1"/>
            <a:endParaRPr lang="vi-VN" sz="2400" dirty="0"/>
          </a:p>
          <a:p>
            <a:pPr lvl="1"/>
            <a:r>
              <a:rPr lang="vi-VN" sz="2400" dirty="0"/>
              <a:t>Kết quả : </a:t>
            </a:r>
          </a:p>
          <a:p>
            <a:pPr lvl="2"/>
            <a:r>
              <a:rPr lang="vi-VN" sz="2200" dirty="0"/>
              <a:t>Ngưng kết  </a:t>
            </a:r>
            <a:r>
              <a:rPr lang="vi-VN" sz="2200" dirty="0">
                <a:sym typeface="Wingdings" panose="05000000000000000000" pitchFamily="2" charset="2"/>
              </a:rPr>
              <a:t> </a:t>
            </a:r>
            <a:r>
              <a:rPr lang="vi-VN" sz="2200" dirty="0"/>
              <a:t>(+), chọn túi máu khác   </a:t>
            </a:r>
          </a:p>
          <a:p>
            <a:pPr lvl="2"/>
            <a:r>
              <a:rPr lang="vi-VN" sz="2200" dirty="0"/>
              <a:t>Không ngưng kết </a:t>
            </a:r>
            <a:r>
              <a:rPr lang="vi-VN" sz="2200" dirty="0">
                <a:sym typeface="Wingdings" panose="05000000000000000000" pitchFamily="2" charset="2"/>
              </a:rPr>
              <a:t>(-), kết thúc xét nghiệm </a:t>
            </a:r>
            <a:endParaRPr lang="en-US" sz="220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417312"/>
            <a:ext cx="5029604" cy="28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06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b="1" dirty="0">
                <a:solidFill>
                  <a:srgbClr val="081DB8"/>
                </a:solidFill>
              </a:rPr>
              <a:t>Kết quả và ý nghĩa của Cross-match</a:t>
            </a:r>
            <a:endParaRPr lang="en-US" b="1" dirty="0">
              <a:solidFill>
                <a:srgbClr val="081DB8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0671437"/>
              </p:ext>
            </p:extLst>
          </p:nvPr>
        </p:nvGraphicFramePr>
        <p:xfrm>
          <a:off x="458585" y="1295400"/>
          <a:ext cx="822960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Túi</a:t>
                      </a:r>
                      <a:r>
                        <a:rPr lang="vi-VN" baseline="0" dirty="0"/>
                        <a:t> máu chọn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Giai đoạn</a:t>
                      </a:r>
                      <a:r>
                        <a:rPr lang="vi-VN" baseline="0" dirty="0"/>
                        <a:t> Nacl 0,9%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Giai đoạn</a:t>
                      </a:r>
                      <a:r>
                        <a:rPr lang="vi-VN" baseline="0" dirty="0"/>
                        <a:t> AHG 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Quyết</a:t>
                      </a:r>
                      <a:r>
                        <a:rPr lang="vi-VN" baseline="0" dirty="0"/>
                        <a:t> định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(-)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(-)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/>
                        <a:t>Không</a:t>
                      </a:r>
                      <a:r>
                        <a:rPr lang="vi-VN" baseline="0" dirty="0"/>
                        <a:t> có KT IgM và IgG , mẫu máu phù hợp miễn dịch </a:t>
                      </a:r>
                      <a:r>
                        <a:rPr lang="vi-VN" baseline="0" dirty="0">
                          <a:sym typeface="Wingdings" panose="05000000000000000000" pitchFamily="2" charset="2"/>
                        </a:rPr>
                        <a:t> cấp cho LS </a:t>
                      </a:r>
                    </a:p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(+)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(-)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/>
                        <a:t>Có</a:t>
                      </a:r>
                      <a:r>
                        <a:rPr lang="vi-VN" baseline="0" dirty="0"/>
                        <a:t> KT IgM chống túi máu </a:t>
                      </a:r>
                      <a:r>
                        <a:rPr lang="vi-VN" baseline="0" dirty="0">
                          <a:sym typeface="Wingdings" panose="05000000000000000000" pitchFamily="2" charset="2"/>
                        </a:rPr>
                        <a:t> không truyền, chọn túi khác , cho đến khi cả IgM và IgG đều (-) </a:t>
                      </a:r>
                    </a:p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( -)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(+)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dirty="0"/>
                        <a:t>Có</a:t>
                      </a:r>
                      <a:r>
                        <a:rPr lang="vi-VN" baseline="0" dirty="0"/>
                        <a:t> KT IgG chống túi máu </a:t>
                      </a:r>
                      <a:r>
                        <a:rPr lang="vi-VN" baseline="0" dirty="0">
                          <a:sym typeface="Wingdings" panose="05000000000000000000" pitchFamily="2" charset="2"/>
                        </a:rPr>
                        <a:t> không truyền, chọn túi khác , cho đến khi cả IgM và IgG đều (-)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(+)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(+)</a:t>
                      </a:r>
                      <a:r>
                        <a:rPr lang="vi-VN" baseline="0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/>
                        <a:t>Không</a:t>
                      </a:r>
                      <a:r>
                        <a:rPr lang="vi-VN" baseline="0" dirty="0"/>
                        <a:t> xãy ra vì khi giai đoạn Nacl (+) </a:t>
                      </a:r>
                      <a:r>
                        <a:rPr lang="vi-VN" baseline="0" dirty="0">
                          <a:sym typeface="Wingdings" panose="05000000000000000000" pitchFamily="2" charset="2"/>
                        </a:rPr>
                        <a:t> đã ngưng chọn máu tiếp tục </a:t>
                      </a:r>
                    </a:p>
                    <a:p>
                      <a:pPr algn="l"/>
                      <a:endParaRPr lang="vi-VN" baseline="0" dirty="0"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276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solidFill>
                  <a:srgbClr val="081D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 hỏi </a:t>
            </a:r>
            <a:endParaRPr lang="en-US" b="1" dirty="0">
              <a:solidFill>
                <a:srgbClr val="081D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vi-VN" b="1" dirty="0">
                <a:solidFill>
                  <a:srgbClr val="FF0000"/>
                </a:solidFill>
              </a:rPr>
              <a:t>Tình huống số 2: G/đ muối (+), AHG (-)</a:t>
            </a:r>
          </a:p>
          <a:p>
            <a:pPr lvl="1">
              <a:lnSpc>
                <a:spcPct val="120000"/>
              </a:lnSpc>
            </a:pPr>
            <a:r>
              <a:rPr lang="vi-VN" sz="2600" dirty="0"/>
              <a:t>Quyết định : chọn túi khác </a:t>
            </a:r>
          </a:p>
          <a:p>
            <a:pPr lvl="1">
              <a:lnSpc>
                <a:spcPct val="120000"/>
              </a:lnSpc>
            </a:pPr>
            <a:r>
              <a:rPr lang="vi-VN" sz="2600" dirty="0"/>
              <a:t>T1 (+), T2(+), ....Tn+1 (+)  ( T= túi máu ) </a:t>
            </a:r>
          </a:p>
          <a:p>
            <a:pPr lvl="1">
              <a:lnSpc>
                <a:spcPct val="120000"/>
              </a:lnSpc>
            </a:pPr>
            <a:r>
              <a:rPr lang="vi-VN" sz="2600" dirty="0"/>
              <a:t>LS : BN cần truyền máu, theo bạn chọn túi nào để truyền và giải thích vì sao ? </a:t>
            </a:r>
          </a:p>
          <a:p>
            <a:pPr marL="457200" lvl="1" indent="0">
              <a:buNone/>
            </a:pPr>
            <a:endParaRPr lang="vi-VN" dirty="0"/>
          </a:p>
          <a:p>
            <a:r>
              <a:rPr lang="vi-VN" b="1" dirty="0">
                <a:solidFill>
                  <a:srgbClr val="FF0000"/>
                </a:solidFill>
              </a:rPr>
              <a:t>Tình huống số 3: G/đ muối (-), AHG (+)</a:t>
            </a:r>
          </a:p>
          <a:p>
            <a:pPr lvl="1">
              <a:lnSpc>
                <a:spcPct val="120000"/>
              </a:lnSpc>
            </a:pPr>
            <a:r>
              <a:rPr lang="vi-VN" sz="2600" dirty="0"/>
              <a:t>Quyết định : chọn túi khác </a:t>
            </a:r>
          </a:p>
          <a:p>
            <a:pPr lvl="1">
              <a:lnSpc>
                <a:spcPct val="120000"/>
              </a:lnSpc>
            </a:pPr>
            <a:r>
              <a:rPr lang="vi-VN" sz="2600" dirty="0"/>
              <a:t>T1 (+), T2(+), ....Tn+1 (+) </a:t>
            </a:r>
          </a:p>
          <a:p>
            <a:pPr lvl="1">
              <a:lnSpc>
                <a:spcPct val="120000"/>
              </a:lnSpc>
            </a:pPr>
            <a:r>
              <a:rPr lang="vi-VN" sz="2600" dirty="0"/>
              <a:t>LS : BN cần truyền máu, theo bạn chọn túi nào để truyền và giải thích vì sao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367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70C0"/>
                </a:solidFill>
              </a:rPr>
              <a:t>Coomb’s</a:t>
            </a:r>
            <a:r>
              <a:rPr lang="en-US" b="1" dirty="0">
                <a:solidFill>
                  <a:srgbClr val="0070C0"/>
                </a:solidFill>
              </a:rPr>
              <a:t> test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Mục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đích</a:t>
            </a:r>
            <a:r>
              <a:rPr lang="en-US" sz="2400" b="1" dirty="0">
                <a:solidFill>
                  <a:srgbClr val="FF0000"/>
                </a:solidFill>
              </a:rPr>
              <a:t>: </a:t>
            </a:r>
          </a:p>
          <a:p>
            <a:pPr lvl="1"/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kháng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bất</a:t>
            </a:r>
            <a:r>
              <a:rPr lang="en-US" sz="2400" dirty="0"/>
              <a:t> </a:t>
            </a:r>
            <a:r>
              <a:rPr lang="en-US" sz="2400" dirty="0" err="1"/>
              <a:t>thường</a:t>
            </a:r>
            <a:r>
              <a:rPr lang="en-US" sz="2400" dirty="0"/>
              <a:t> </a:t>
            </a:r>
            <a:r>
              <a:rPr lang="en-US" sz="2400" dirty="0" err="1"/>
              <a:t>thuộc</a:t>
            </a:r>
            <a:r>
              <a:rPr lang="en-US" sz="2400" dirty="0"/>
              <a:t> </a:t>
            </a:r>
            <a:r>
              <a:rPr lang="en-US" sz="2400" dirty="0" err="1"/>
              <a:t>nhóm</a:t>
            </a:r>
            <a:r>
              <a:rPr lang="en-US" sz="2400" dirty="0"/>
              <a:t> </a:t>
            </a:r>
            <a:r>
              <a:rPr lang="en-US" sz="2400" dirty="0" err="1"/>
              <a:t>IgG</a:t>
            </a:r>
            <a:endParaRPr lang="en-US" sz="2400" dirty="0"/>
          </a:p>
          <a:p>
            <a:pPr lvl="1"/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sự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diện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bổ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C3d </a:t>
            </a:r>
          </a:p>
          <a:p>
            <a:r>
              <a:rPr lang="en-US" sz="2400" b="1" dirty="0" err="1">
                <a:solidFill>
                  <a:srgbClr val="FF0000"/>
                </a:solidFill>
              </a:rPr>
              <a:t>Nguyên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lý</a:t>
            </a:r>
            <a:r>
              <a:rPr lang="en-US" sz="2400" b="1" dirty="0">
                <a:solidFill>
                  <a:srgbClr val="FF0000"/>
                </a:solidFill>
              </a:rPr>
              <a:t> :</a:t>
            </a:r>
          </a:p>
          <a:p>
            <a:pPr lvl="1"/>
            <a:r>
              <a:rPr lang="en-US" sz="2400" dirty="0" err="1"/>
              <a:t>Dựa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phản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tương</a:t>
            </a:r>
            <a:r>
              <a:rPr lang="en-US" sz="2400" dirty="0"/>
              <a:t> </a:t>
            </a:r>
            <a:r>
              <a:rPr lang="en-US" sz="2400" dirty="0" err="1"/>
              <a:t>tác</a:t>
            </a:r>
            <a:r>
              <a:rPr lang="en-US" sz="2400" dirty="0"/>
              <a:t> </a:t>
            </a:r>
            <a:r>
              <a:rPr lang="en-US" sz="2400" dirty="0" err="1"/>
              <a:t>giữa</a:t>
            </a:r>
            <a:r>
              <a:rPr lang="en-US" sz="2400" dirty="0"/>
              <a:t> KN- KT, </a:t>
            </a:r>
            <a:r>
              <a:rPr lang="en-US" sz="2400" dirty="0" err="1"/>
              <a:t>vì</a:t>
            </a:r>
            <a:r>
              <a:rPr lang="en-US" sz="2400" dirty="0"/>
              <a:t> KT </a:t>
            </a:r>
            <a:r>
              <a:rPr lang="en-US" sz="2400" dirty="0" err="1"/>
              <a:t>IgG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KT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hoàn</a:t>
            </a:r>
            <a:r>
              <a:rPr lang="en-US" sz="2400" dirty="0"/>
              <a:t> </a:t>
            </a:r>
            <a:r>
              <a:rPr lang="en-US" sz="2400" dirty="0" err="1"/>
              <a:t>toàn</a:t>
            </a:r>
            <a:r>
              <a:rPr lang="en-US" sz="2400" dirty="0"/>
              <a:t> </a:t>
            </a:r>
            <a:r>
              <a:rPr lang="en-US" sz="2400" dirty="0" err="1"/>
              <a:t>nên</a:t>
            </a:r>
            <a:r>
              <a:rPr lang="en-US" sz="2400" dirty="0"/>
              <a:t>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sự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diện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thuốc</a:t>
            </a:r>
            <a:r>
              <a:rPr lang="en-US" sz="2400" dirty="0"/>
              <a:t> </a:t>
            </a:r>
            <a:r>
              <a:rPr lang="en-US" sz="2400" dirty="0" err="1"/>
              <a:t>thử</a:t>
            </a:r>
            <a:r>
              <a:rPr lang="en-US" sz="2400" dirty="0"/>
              <a:t> </a:t>
            </a:r>
            <a:r>
              <a:rPr lang="en-US" sz="2400" dirty="0" err="1"/>
              <a:t>Coomb</a:t>
            </a:r>
            <a:endParaRPr lang="vi-VN" sz="2400" dirty="0"/>
          </a:p>
          <a:p>
            <a:pPr marL="457200" lvl="1" indent="0">
              <a:buNone/>
            </a:pPr>
            <a:endParaRPr lang="vi-V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572000"/>
            <a:ext cx="6858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20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/>
              <a:t>Thuốc thử Coomb ( Coomb Reagent)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vi-VN" dirty="0"/>
              <a:t>Thuốc thử Coomb ( Coomb Reagent)</a:t>
            </a:r>
            <a:endParaRPr lang="en-US" dirty="0"/>
          </a:p>
          <a:p>
            <a:pPr lvl="2"/>
            <a:r>
              <a:rPr lang="en-US" dirty="0" err="1"/>
              <a:t>Polyspecific</a:t>
            </a:r>
            <a:r>
              <a:rPr lang="en-US" dirty="0"/>
              <a:t> : anti </a:t>
            </a:r>
            <a:r>
              <a:rPr lang="en-US" dirty="0" err="1"/>
              <a:t>IgG</a:t>
            </a:r>
            <a:r>
              <a:rPr lang="en-US" dirty="0"/>
              <a:t> + anti </a:t>
            </a:r>
            <a:r>
              <a:rPr lang="en-US" sz="2000" dirty="0"/>
              <a:t>Complement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Mono specific : </a:t>
            </a:r>
          </a:p>
          <a:p>
            <a:pPr lvl="3"/>
            <a:r>
              <a:rPr lang="en-US" dirty="0"/>
              <a:t>anti </a:t>
            </a:r>
            <a:r>
              <a:rPr lang="en-US" dirty="0" err="1"/>
              <a:t>IgG</a:t>
            </a:r>
            <a:endParaRPr lang="en-US" dirty="0"/>
          </a:p>
          <a:p>
            <a:pPr lvl="3"/>
            <a:r>
              <a:rPr lang="vi-VN" dirty="0"/>
              <a:t>a</a:t>
            </a:r>
            <a:r>
              <a:rPr lang="en-US" dirty="0" err="1"/>
              <a:t>nti</a:t>
            </a:r>
            <a:r>
              <a:rPr lang="en-US" dirty="0"/>
              <a:t>-Complement </a:t>
            </a:r>
          </a:p>
          <a:p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45405"/>
            <a:ext cx="4953000" cy="2286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75" y="3962400"/>
            <a:ext cx="4876800" cy="24945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156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>
                <a:solidFill>
                  <a:srgbClr val="081DB8"/>
                </a:solidFill>
              </a:rPr>
              <a:t>Thuốc thử Coomb ( Coomb Reagent)</a:t>
            </a:r>
            <a:endParaRPr lang="en-US" dirty="0">
              <a:solidFill>
                <a:srgbClr val="081DB8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vi-VN" dirty="0"/>
              <a:t>Thuốc thử Coomb ( Coomb Reagent)</a:t>
            </a:r>
            <a:endParaRPr lang="en-US" dirty="0"/>
          </a:p>
          <a:p>
            <a:pPr lvl="2"/>
            <a:r>
              <a:rPr lang="en-US" dirty="0" err="1"/>
              <a:t>Polyspecific</a:t>
            </a:r>
            <a:r>
              <a:rPr lang="en-US" dirty="0"/>
              <a:t> : anti </a:t>
            </a:r>
            <a:r>
              <a:rPr lang="en-US" dirty="0" err="1"/>
              <a:t>IgG</a:t>
            </a:r>
            <a:r>
              <a:rPr lang="en-US" dirty="0"/>
              <a:t> + anti </a:t>
            </a:r>
            <a:r>
              <a:rPr lang="en-US" sz="2000" dirty="0"/>
              <a:t>Complement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Mono specific : </a:t>
            </a:r>
          </a:p>
          <a:p>
            <a:pPr lvl="3"/>
            <a:r>
              <a:rPr lang="en-US" dirty="0"/>
              <a:t>anti </a:t>
            </a:r>
            <a:r>
              <a:rPr lang="en-US" dirty="0" err="1"/>
              <a:t>IgG</a:t>
            </a:r>
            <a:endParaRPr lang="en-US" dirty="0"/>
          </a:p>
          <a:p>
            <a:pPr lvl="3"/>
            <a:r>
              <a:rPr lang="vi-VN" dirty="0"/>
              <a:t>a</a:t>
            </a:r>
            <a:r>
              <a:rPr lang="en-US" dirty="0" err="1"/>
              <a:t>nti</a:t>
            </a:r>
            <a:r>
              <a:rPr lang="en-US" dirty="0"/>
              <a:t>-Complement </a:t>
            </a:r>
          </a:p>
          <a:p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5287"/>
            <a:ext cx="3124604" cy="2260487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782" y="1574961"/>
            <a:ext cx="2891040" cy="2250813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520" y="1565287"/>
            <a:ext cx="2669280" cy="2260487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267116"/>
            <a:ext cx="2767388" cy="2299992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243673"/>
            <a:ext cx="2753109" cy="2299907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Down Arrow 14"/>
          <p:cNvSpPr/>
          <p:nvPr/>
        </p:nvSpPr>
        <p:spPr>
          <a:xfrm>
            <a:off x="6629400" y="3917452"/>
            <a:ext cx="228600" cy="34966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10800000">
            <a:off x="3896109" y="5410200"/>
            <a:ext cx="828291" cy="304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5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81DB8"/>
                </a:solidFill>
              </a:rPr>
              <a:t>Kỹ</a:t>
            </a:r>
            <a:r>
              <a:rPr lang="en-US" dirty="0">
                <a:solidFill>
                  <a:srgbClr val="081DB8"/>
                </a:solidFill>
              </a:rPr>
              <a:t> </a:t>
            </a:r>
            <a:r>
              <a:rPr lang="en-US" dirty="0" err="1">
                <a:solidFill>
                  <a:srgbClr val="081DB8"/>
                </a:solidFill>
              </a:rPr>
              <a:t>thuật</a:t>
            </a:r>
            <a:r>
              <a:rPr lang="en-US" dirty="0">
                <a:solidFill>
                  <a:srgbClr val="081DB8"/>
                </a:solidFill>
              </a:rPr>
              <a:t> Coombs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Coomb’s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trực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tiếp</a:t>
            </a:r>
            <a:r>
              <a:rPr lang="en-US" b="1" dirty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kháng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( KT )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 err="1"/>
              <a:t>bổ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(BT)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nằm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HC </a:t>
            </a:r>
            <a:r>
              <a:rPr lang="en-US" dirty="0" err="1"/>
              <a:t>trong</a:t>
            </a:r>
            <a:r>
              <a:rPr lang="en-US" dirty="0"/>
              <a:t> vivo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Coomb’s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gián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tiếp</a:t>
            </a:r>
            <a:r>
              <a:rPr lang="en-US" dirty="0">
                <a:solidFill>
                  <a:srgbClr val="FF0000"/>
                </a:solidFill>
              </a:rPr>
              <a:t>: </a:t>
            </a:r>
          </a:p>
          <a:p>
            <a:pPr lvl="1"/>
            <a:r>
              <a:rPr lang="en-US" sz="3200" dirty="0"/>
              <a:t> </a:t>
            </a:r>
            <a:r>
              <a:rPr lang="en-US" sz="3200" dirty="0" err="1"/>
              <a:t>Xác</a:t>
            </a:r>
            <a:r>
              <a:rPr lang="en-US" sz="3200" dirty="0"/>
              <a:t> </a:t>
            </a:r>
            <a:r>
              <a:rPr lang="en-US" sz="3200" dirty="0" err="1"/>
              <a:t>định</a:t>
            </a:r>
            <a:r>
              <a:rPr lang="en-US" sz="3200" dirty="0"/>
              <a:t> </a:t>
            </a:r>
            <a:r>
              <a:rPr lang="en-US" sz="3200" dirty="0" err="1"/>
              <a:t>sự</a:t>
            </a:r>
            <a:r>
              <a:rPr lang="en-US" sz="3200" dirty="0"/>
              <a:t> </a:t>
            </a:r>
            <a:r>
              <a:rPr lang="en-US" sz="3200" dirty="0" err="1"/>
              <a:t>hiện</a:t>
            </a:r>
            <a:r>
              <a:rPr lang="en-US" sz="3200" dirty="0"/>
              <a:t> </a:t>
            </a:r>
            <a:r>
              <a:rPr lang="en-US" sz="3200" dirty="0" err="1"/>
              <a:t>diện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KTBT </a:t>
            </a:r>
            <a:r>
              <a:rPr lang="en-US" sz="3200" dirty="0" err="1"/>
              <a:t>trong</a:t>
            </a:r>
            <a:r>
              <a:rPr lang="en-US" sz="3200" dirty="0"/>
              <a:t> </a:t>
            </a:r>
            <a:r>
              <a:rPr lang="en-US" sz="3200" dirty="0" err="1"/>
              <a:t>huyết</a:t>
            </a:r>
            <a:r>
              <a:rPr lang="en-US" sz="3200" dirty="0"/>
              <a:t> </a:t>
            </a:r>
            <a:r>
              <a:rPr lang="en-US" sz="3200" dirty="0" err="1"/>
              <a:t>thanh</a:t>
            </a:r>
            <a:r>
              <a:rPr lang="en-US" sz="3200" dirty="0"/>
              <a:t> </a:t>
            </a:r>
            <a:r>
              <a:rPr lang="en-US" sz="3200" dirty="0" err="1"/>
              <a:t>chống</a:t>
            </a:r>
            <a:r>
              <a:rPr lang="en-US" sz="3200" dirty="0"/>
              <a:t> HC </a:t>
            </a:r>
            <a:r>
              <a:rPr lang="en-US" sz="3200" dirty="0" err="1"/>
              <a:t>mẫu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5059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vi-VN" dirty="0">
                <a:solidFill>
                  <a:srgbClr val="081DB8"/>
                </a:solidFill>
              </a:rPr>
              <a:t>Coomb’s Trực tiếp ( DAT)</a:t>
            </a:r>
            <a:endParaRPr lang="en-US" dirty="0">
              <a:solidFill>
                <a:srgbClr val="081DB8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DAT ( </a:t>
            </a:r>
            <a:r>
              <a:rPr lang="vi-VN" dirty="0">
                <a:solidFill>
                  <a:srgbClr val="FF0000"/>
                </a:solidFill>
              </a:rPr>
              <a:t>D</a:t>
            </a:r>
            <a:r>
              <a:rPr lang="vi-VN" dirty="0"/>
              <a:t>irect </a:t>
            </a:r>
            <a:r>
              <a:rPr lang="vi-VN" dirty="0">
                <a:solidFill>
                  <a:srgbClr val="FF0000"/>
                </a:solidFill>
              </a:rPr>
              <a:t>a</a:t>
            </a:r>
            <a:r>
              <a:rPr lang="vi-VN" dirty="0"/>
              <a:t>ntiglobulin </a:t>
            </a:r>
            <a:r>
              <a:rPr lang="vi-VN" dirty="0">
                <a:solidFill>
                  <a:srgbClr val="FF0000"/>
                </a:solidFill>
              </a:rPr>
              <a:t>T</a:t>
            </a:r>
            <a:r>
              <a:rPr lang="vi-VN" dirty="0"/>
              <a:t>est 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05" y="2337748"/>
            <a:ext cx="2610214" cy="30293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410200"/>
            <a:ext cx="2856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/>
              <a:t>Lấy máu TM, cho vào ống nghiệm, thêm Nacl 0,9% , rữa và quay ly tâm tạo huyền dịch HC 5%</a:t>
            </a:r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577" y="2286000"/>
            <a:ext cx="1752845" cy="26387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33799" y="4724400"/>
            <a:ext cx="167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/>
              <a:t>Huyền dịch HC được ủ chung thuốc thử Coombs ở nhiệt độ 37</a:t>
            </a:r>
            <a:r>
              <a:rPr lang="vi-VN" baseline="30000" dirty="0"/>
              <a:t>0</a:t>
            </a:r>
            <a:r>
              <a:rPr lang="vi-VN" dirty="0"/>
              <a:t>C</a:t>
            </a:r>
            <a:endParaRPr lang="en-US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564" y="2419034"/>
            <a:ext cx="2553056" cy="29055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91350" y="5367121"/>
            <a:ext cx="2361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HC ngưng kết (+) do thuốc thử Coombs kết địnhvới KT IgG trên màng HC </a:t>
            </a:r>
            <a:endParaRPr lang="en-US" dirty="0"/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199" y="274638"/>
            <a:ext cx="1752599" cy="20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9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vi-VN" dirty="0">
                <a:solidFill>
                  <a:srgbClr val="081DB8"/>
                </a:solidFill>
              </a:rPr>
              <a:t>Coomb’s gián tiếp (IAT)</a:t>
            </a:r>
            <a:endParaRPr lang="en-US" dirty="0">
              <a:solidFill>
                <a:srgbClr val="081DB8"/>
              </a:solidFill>
            </a:endParaRP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971800"/>
            <a:ext cx="8229600" cy="2923674"/>
          </a:xfrm>
        </p:spPr>
      </p:pic>
      <p:sp>
        <p:nvSpPr>
          <p:cNvPr id="6" name="TextBox 5"/>
          <p:cNvSpPr txBox="1"/>
          <p:nvPr/>
        </p:nvSpPr>
        <p:spPr>
          <a:xfrm>
            <a:off x="228600" y="237882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Huyết thanh BN</a:t>
            </a:r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0" y="1399981"/>
            <a:ext cx="409632" cy="914528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485136"/>
            <a:ext cx="828791" cy="8192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86000" y="237189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HC mẫu O+</a:t>
            </a:r>
            <a:endParaRPr lang="en-US" dirty="0"/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317567"/>
            <a:ext cx="961339" cy="14236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09539" y="185724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Thuốc thử Coomb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52600" y="52578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Ủ T</a:t>
            </a:r>
            <a:r>
              <a:rPr lang="vi-VN" baseline="30000" dirty="0"/>
              <a:t>0</a:t>
            </a:r>
            <a:r>
              <a:rPr lang="vi-VN" dirty="0"/>
              <a:t>= 37</a:t>
            </a:r>
            <a:r>
              <a:rPr lang="vi-VN" baseline="30000" dirty="0"/>
              <a:t>0</a:t>
            </a:r>
            <a:r>
              <a:rPr lang="vi-VN" dirty="0"/>
              <a:t>C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34000" y="51816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Ủ T</a:t>
            </a:r>
            <a:r>
              <a:rPr lang="vi-VN" baseline="30000" dirty="0"/>
              <a:t>0</a:t>
            </a:r>
            <a:r>
              <a:rPr lang="vi-VN" dirty="0"/>
              <a:t>= 37</a:t>
            </a:r>
            <a:r>
              <a:rPr lang="vi-VN" baseline="30000" dirty="0"/>
              <a:t>0</a:t>
            </a:r>
            <a:r>
              <a:rPr lang="vi-VN" dirty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0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b="1" dirty="0">
                <a:solidFill>
                  <a:srgbClr val="081DB8"/>
                </a:solidFill>
              </a:rPr>
              <a:t>Kết quả và ý nghĩa của Coomb’s test</a:t>
            </a:r>
            <a:endParaRPr lang="en-US" b="1" dirty="0">
              <a:solidFill>
                <a:srgbClr val="081DB8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81000" y="1417638"/>
          <a:ext cx="822960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19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BN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Trực</a:t>
                      </a:r>
                      <a:r>
                        <a:rPr lang="vi-VN" baseline="0" dirty="0"/>
                        <a:t> tiếp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baseline="0" dirty="0"/>
                        <a:t>Gián tiếp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Chẩn</a:t>
                      </a:r>
                      <a:r>
                        <a:rPr lang="vi-VN" baseline="0" dirty="0"/>
                        <a:t> đoán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(-)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(-)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/>
                        <a:t>Không</a:t>
                      </a:r>
                      <a:r>
                        <a:rPr lang="vi-VN" baseline="0" dirty="0"/>
                        <a:t> có KT BT chống HC BN và HC mẫu O+ </a:t>
                      </a:r>
                      <a:r>
                        <a:rPr lang="vi-VN" baseline="0" dirty="0">
                          <a:sym typeface="Wingdings" panose="05000000000000000000" pitchFamily="2" charset="2"/>
                        </a:rPr>
                        <a:t> ít nghĩ TMTH miễn dịch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(+)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(-)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800" dirty="0"/>
                        <a:t>Có</a:t>
                      </a:r>
                      <a:r>
                        <a:rPr lang="vi-VN" sz="1800" baseline="0" dirty="0"/>
                        <a:t> KTBT chống HC BN </a:t>
                      </a:r>
                      <a:r>
                        <a:rPr lang="vi-VN" sz="1800" baseline="0" dirty="0">
                          <a:sym typeface="Wingdings" panose="05000000000000000000" pitchFamily="2" charset="2"/>
                        </a:rPr>
                        <a:t> kết hợp LS và XN sinh học khác: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vi-VN" sz="1800" baseline="0" dirty="0">
                          <a:sym typeface="Wingdings" panose="05000000000000000000" pitchFamily="2" charset="2"/>
                        </a:rPr>
                        <a:t>LS+ SH  TM tán huyết  TM tán huyết do MD ( tự miễn, dị miễn dịch, do thuốc )</a:t>
                      </a:r>
                    </a:p>
                    <a:p>
                      <a:pPr marL="0" indent="0" algn="l">
                        <a:buFontTx/>
                        <a:buNone/>
                      </a:pPr>
                      <a:endParaRPr lang="vi-VN" sz="1800" baseline="0" dirty="0">
                        <a:sym typeface="Wingdings" panose="05000000000000000000" pitchFamily="2" charset="2"/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vi-VN" sz="1800" baseline="0" dirty="0">
                          <a:sym typeface="Wingdings" panose="05000000000000000000" pitchFamily="2" charset="2"/>
                        </a:rPr>
                        <a:t>LS+SH  không TMTH : BN có truyền máu trong 7 ngày : 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vi-VN" sz="1800" baseline="0" dirty="0">
                          <a:sym typeface="Wingdings" panose="05000000000000000000" pitchFamily="2" charset="2"/>
                        </a:rPr>
                        <a:t>      + Coombs tt (+)  do HC truyền vào bị nhạy cảm trước khi truyền vào 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vi-VN" sz="1800" baseline="0">
                          <a:sym typeface="Wingdings" panose="05000000000000000000" pitchFamily="2" charset="2"/>
                        </a:rPr>
                        <a:t>      + Chưa có tán huyết lâm sàng 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524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70C0"/>
                </a:solidFill>
              </a:rPr>
              <a:t>Nội</a:t>
            </a:r>
            <a:r>
              <a:rPr lang="en-US" b="1" dirty="0">
                <a:solidFill>
                  <a:srgbClr val="0070C0"/>
                </a:solidFill>
              </a:rPr>
              <a:t> dung </a:t>
            </a:r>
            <a:r>
              <a:rPr lang="en-US" b="1" dirty="0" err="1">
                <a:solidFill>
                  <a:srgbClr val="0070C0"/>
                </a:solidFill>
              </a:rPr>
              <a:t>bài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giảng</a:t>
            </a:r>
            <a:r>
              <a:rPr lang="en-US" b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ABO </a:t>
            </a:r>
          </a:p>
          <a:p>
            <a:endParaRPr lang="en-US" dirty="0"/>
          </a:p>
          <a:p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Coomb’s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7468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b="1" dirty="0">
                <a:solidFill>
                  <a:srgbClr val="081DB8"/>
                </a:solidFill>
              </a:rPr>
              <a:t>Kết quả và ý nghĩa của Coomb’s test</a:t>
            </a:r>
            <a:endParaRPr lang="en-US" b="1" dirty="0">
              <a:solidFill>
                <a:srgbClr val="081DB8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1750383"/>
              </p:ext>
            </p:extLst>
          </p:nvPr>
        </p:nvGraphicFramePr>
        <p:xfrm>
          <a:off x="381000" y="1417638"/>
          <a:ext cx="8229600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19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sz="2000" dirty="0"/>
                        <a:t>BN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/>
                        <a:t>Trực</a:t>
                      </a:r>
                      <a:r>
                        <a:rPr lang="vi-VN" sz="2000" baseline="0" dirty="0"/>
                        <a:t> tiếp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baseline="0" dirty="0"/>
                        <a:t>Gián tiếp</a:t>
                      </a:r>
                      <a:endParaRPr lang="en-US" sz="2000" dirty="0"/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/>
                        <a:t>Chẩn</a:t>
                      </a:r>
                      <a:r>
                        <a:rPr lang="vi-VN" sz="2000" baseline="0" dirty="0"/>
                        <a:t> đoán 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sz="2000" dirty="0"/>
                        <a:t>3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/>
                        <a:t>( -) 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/>
                        <a:t>(+)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vi-VN" sz="2000" dirty="0"/>
                        <a:t>Có</a:t>
                      </a:r>
                      <a:r>
                        <a:rPr lang="vi-VN" sz="2000" baseline="0" dirty="0"/>
                        <a:t> KTBT chống HC mẫu O+: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vi-VN" sz="2000" baseline="0" dirty="0"/>
                        <a:t>Do truyền máu trước đó</a:t>
                      </a:r>
                      <a:r>
                        <a:rPr lang="en-US" sz="2000" baseline="0" dirty="0"/>
                        <a:t> ( KT dị miễn dịch 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vi-VN" sz="2000" baseline="0" dirty="0"/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vi-VN" sz="2000" baseline="0" dirty="0"/>
                        <a:t>Do KT từ mẹ sang con, nhưng không gây tán huyết ở con ( ngoài hệ Rh và ABO)</a:t>
                      </a:r>
                      <a:endParaRPr lang="en-US" sz="200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sz="2000" dirty="0"/>
                        <a:t>4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/>
                        <a:t>(+)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/>
                        <a:t>(+)</a:t>
                      </a:r>
                      <a:r>
                        <a:rPr lang="vi-VN" sz="2000" baseline="0" dirty="0"/>
                        <a:t> 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2000" baseline="0" dirty="0">
                        <a:sym typeface="Wingdings" panose="05000000000000000000" pitchFamily="2" charset="2"/>
                      </a:endParaRP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§"/>
                      </a:pPr>
                      <a:r>
                        <a:rPr lang="vi-VN" sz="2000" baseline="0" dirty="0">
                          <a:sym typeface="Wingdings" panose="05000000000000000000" pitchFamily="2" charset="2"/>
                        </a:rPr>
                        <a:t>Tồn tại 2 KT: </a:t>
                      </a:r>
                      <a:endParaRPr lang="en-US" sz="2000" baseline="0" dirty="0">
                        <a:sym typeface="Wingdings" panose="05000000000000000000" pitchFamily="2" charset="2"/>
                      </a:endParaRP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sz="2000" baseline="0" dirty="0">
                          <a:sym typeface="Wingdings" panose="05000000000000000000" pitchFamily="2" charset="2"/>
                        </a:rPr>
                        <a:t>       + </a:t>
                      </a:r>
                      <a:r>
                        <a:rPr lang="vi-VN" sz="2000" baseline="0" dirty="0">
                          <a:sym typeface="Wingdings" panose="05000000000000000000" pitchFamily="2" charset="2"/>
                        </a:rPr>
                        <a:t>KT chống HC </a:t>
                      </a:r>
                      <a:r>
                        <a:rPr lang="en-US" sz="2000" baseline="0" dirty="0">
                          <a:sym typeface="Wingdings" panose="05000000000000000000" pitchFamily="2" charset="2"/>
                        </a:rPr>
                        <a:t>của </a:t>
                      </a:r>
                      <a:r>
                        <a:rPr lang="vi-VN" sz="2000" baseline="0" dirty="0">
                          <a:sym typeface="Wingdings" panose="05000000000000000000" pitchFamily="2" charset="2"/>
                        </a:rPr>
                        <a:t>BN </a:t>
                      </a:r>
                      <a:endParaRPr lang="en-US" sz="2000" baseline="0" dirty="0">
                        <a:sym typeface="Wingdings" panose="05000000000000000000" pitchFamily="2" charset="2"/>
                      </a:endParaRP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sz="2000" baseline="0" dirty="0">
                          <a:sym typeface="Wingdings" panose="05000000000000000000" pitchFamily="2" charset="2"/>
                        </a:rPr>
                        <a:t>        + </a:t>
                      </a:r>
                      <a:r>
                        <a:rPr lang="vi-VN" sz="2000" baseline="0" dirty="0">
                          <a:sym typeface="Wingdings" panose="05000000000000000000" pitchFamily="2" charset="2"/>
                        </a:rPr>
                        <a:t>KT chống HC mẫu </a:t>
                      </a:r>
                    </a:p>
                    <a:p>
                      <a:pPr algn="l"/>
                      <a:endParaRPr lang="en-US" sz="2000" baseline="0" dirty="0">
                        <a:sym typeface="Wingdings" panose="05000000000000000000" pitchFamily="2" charset="2"/>
                      </a:endParaRP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§"/>
                      </a:pPr>
                      <a:r>
                        <a:rPr lang="vi-VN" sz="2000" baseline="0" dirty="0">
                          <a:sym typeface="Wingdings" panose="05000000000000000000" pitchFamily="2" charset="2"/>
                        </a:rPr>
                        <a:t>Rất khó chọn máu truyền và tình trạng LS nặng</a:t>
                      </a:r>
                      <a:endParaRPr lang="en-US" sz="2000" baseline="0" dirty="0">
                        <a:sym typeface="Wingdings" panose="05000000000000000000" pitchFamily="2" charset="2"/>
                      </a:endParaRP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vi-VN" sz="2000" baseline="0" dirty="0">
                          <a:sym typeface="Wingdings" panose="05000000000000000000" pitchFamily="2" charset="2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043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solidFill>
                  <a:srgbClr val="FF0000"/>
                </a:solidFill>
              </a:rPr>
              <a:t>DAT ( Coomb’s test )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96" y="1410790"/>
            <a:ext cx="8100044" cy="5146764"/>
          </a:xfrm>
        </p:spPr>
      </p:pic>
    </p:spTree>
    <p:extLst>
      <p:ext uri="{BB962C8B-B14F-4D97-AF65-F5344CB8AC3E}">
        <p14:creationId xmlns:p14="http://schemas.microsoft.com/office/powerpoint/2010/main" val="601297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solidFill>
                  <a:srgbClr val="081DB8"/>
                </a:solidFill>
              </a:rPr>
              <a:t>Câu hỏi </a:t>
            </a:r>
            <a:endParaRPr lang="en-US" dirty="0">
              <a:solidFill>
                <a:srgbClr val="081DB8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vi-VN" dirty="0"/>
              <a:t>Câu 1: Thiếu máu tán huyết do bất đồng nhóm máu mẹ con giữa hệ thống nhóm máu Rhesus và hệ thống nhóm máu ABO khác nhau như thế nào ? </a:t>
            </a:r>
          </a:p>
          <a:p>
            <a:pPr>
              <a:buFont typeface="Wingdings" panose="05000000000000000000" pitchFamily="2" charset="2"/>
              <a:buChar char="§"/>
            </a:pPr>
            <a:endParaRPr lang="vi-VN" dirty="0"/>
          </a:p>
          <a:p>
            <a:pPr>
              <a:buFont typeface="Wingdings" panose="05000000000000000000" pitchFamily="2" charset="2"/>
              <a:buChar char="§"/>
            </a:pPr>
            <a:r>
              <a:rPr lang="vi-VN" dirty="0"/>
              <a:t>Câu 2: Có khi nào thiếu máu tán huyết do miễn dịch nhưng xét nghiệm Coomb’s âm tính ? Giải thích tại sao </a:t>
            </a:r>
          </a:p>
          <a:p>
            <a:endParaRPr lang="vi-V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082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8140454" cy="4686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496888"/>
            <a:ext cx="9144000" cy="64611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vi-V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Arial Unicode MS" panose="020B0604020202020204" pitchFamily="34" charset="-122"/>
              </a:rPr>
              <a:t>Xin cám ơn chú ý lắng nghe 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0997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8229600" cy="601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4433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8305800" cy="6095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7391400" cy="4562475"/>
          </a:xfrm>
          <a:prstGeom prst="round2DiagRect">
            <a:avLst>
              <a:gd name="adj1" fmla="val 16667"/>
              <a:gd name="adj2" fmla="val 0"/>
            </a:avLst>
          </a:prstGeom>
          <a:ln w="38100">
            <a:solidFill>
              <a:srgbClr val="00B050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417638"/>
            <a:ext cx="6181880" cy="61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1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solidFill>
                  <a:srgbClr val="081DB8"/>
                </a:solidFill>
              </a:rPr>
              <a:t>Định danh nhóm máu </a:t>
            </a:r>
            <a:endParaRPr lang="en-US" b="1" dirty="0">
              <a:solidFill>
                <a:srgbClr val="081DB8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vi-VN" b="1" dirty="0">
                <a:solidFill>
                  <a:srgbClr val="FF0000"/>
                </a:solidFill>
              </a:rPr>
              <a:t>Mục tiêu :</a:t>
            </a:r>
          </a:p>
          <a:p>
            <a:pPr lvl="1"/>
            <a:r>
              <a:rPr lang="vi-VN" dirty="0"/>
              <a:t>Xác định kháng nguyên trên bề mặt hồng cầu </a:t>
            </a:r>
          </a:p>
          <a:p>
            <a:pPr lvl="1"/>
            <a:r>
              <a:rPr lang="vi-VN" dirty="0"/>
              <a:t>Xác định kháng thể trong huyết thanh </a:t>
            </a:r>
          </a:p>
          <a:p>
            <a:pPr marL="457200" lvl="1" indent="0">
              <a:buNone/>
            </a:pPr>
            <a:endParaRPr lang="vi-VN" dirty="0"/>
          </a:p>
          <a:p>
            <a:r>
              <a:rPr lang="vi-VN" b="1" dirty="0">
                <a:solidFill>
                  <a:srgbClr val="FF0000"/>
                </a:solidFill>
              </a:rPr>
              <a:t>Nguyên lý: </a:t>
            </a:r>
          </a:p>
          <a:p>
            <a:pPr lvl="1"/>
            <a:r>
              <a:rPr lang="vi-VN" dirty="0"/>
              <a:t>Phản ứng giữa kháng nguyên và kháng thể </a:t>
            </a:r>
          </a:p>
          <a:p>
            <a:pPr lvl="2"/>
            <a:r>
              <a:rPr lang="vi-VN" dirty="0"/>
              <a:t>[Kháng nguyên] &gt; [Kháng thể] </a:t>
            </a:r>
            <a:r>
              <a:rPr lang="vi-VN" dirty="0">
                <a:sym typeface="Wingdings" panose="05000000000000000000" pitchFamily="2" charset="2"/>
              </a:rPr>
              <a:t> hấp phụ KT </a:t>
            </a:r>
          </a:p>
          <a:p>
            <a:pPr lvl="2"/>
            <a:r>
              <a:rPr lang="vi-VN" dirty="0">
                <a:sym typeface="Wingdings" panose="05000000000000000000" pitchFamily="2" charset="2"/>
              </a:rPr>
              <a:t>[Kháng nguyên]~  </a:t>
            </a:r>
            <a:r>
              <a:rPr lang="vi-VN" dirty="0"/>
              <a:t>[Kháng thể] </a:t>
            </a:r>
            <a:r>
              <a:rPr lang="vi-VN" dirty="0">
                <a:sym typeface="Wingdings" panose="05000000000000000000" pitchFamily="2" charset="2"/>
              </a:rPr>
              <a:t> ngưng kết </a:t>
            </a:r>
          </a:p>
          <a:p>
            <a:pPr lvl="2"/>
            <a:r>
              <a:rPr lang="vi-VN" dirty="0"/>
              <a:t>[Kháng nguyên] &lt; [Kháng thể] </a:t>
            </a:r>
            <a:r>
              <a:rPr lang="vi-VN" dirty="0">
                <a:sym typeface="Wingdings" panose="05000000000000000000" pitchFamily="2" charset="2"/>
              </a:rPr>
              <a:t> tiêu huyết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86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70C0"/>
                </a:solidFill>
              </a:rPr>
              <a:t>Kỹ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thuật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định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danh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nhóm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máu</a:t>
            </a:r>
            <a:r>
              <a:rPr lang="en-US" b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PP </a:t>
            </a:r>
            <a:r>
              <a:rPr lang="en-US" b="1" dirty="0" err="1">
                <a:solidFill>
                  <a:srgbClr val="0070C0"/>
                </a:solidFill>
              </a:rPr>
              <a:t>Huyết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thanh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mẫu</a:t>
            </a:r>
            <a:r>
              <a:rPr lang="en-US" b="1" dirty="0">
                <a:solidFill>
                  <a:srgbClr val="0070C0"/>
                </a:solidFill>
              </a:rPr>
              <a:t> :</a:t>
            </a:r>
            <a:endParaRPr lang="vi-VN" b="1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PP </a:t>
            </a:r>
            <a:r>
              <a:rPr lang="en-US" b="1" dirty="0" err="1">
                <a:solidFill>
                  <a:srgbClr val="0070C0"/>
                </a:solidFill>
              </a:rPr>
              <a:t>Hồng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cầu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mẫu</a:t>
            </a:r>
            <a:r>
              <a:rPr lang="en-US" b="1" dirty="0">
                <a:solidFill>
                  <a:srgbClr val="0070C0"/>
                </a:solidFill>
              </a:rPr>
              <a:t> :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vi-VN" dirty="0"/>
          </a:p>
          <a:p>
            <a:pPr marL="0" indent="0">
              <a:buNone/>
            </a:pPr>
            <a:endParaRPr lang="vi-VN" dirty="0"/>
          </a:p>
          <a:p>
            <a:pPr marL="0" indent="0">
              <a:buNone/>
            </a:pPr>
            <a:endParaRPr lang="vi-VN" dirty="0"/>
          </a:p>
          <a:p>
            <a:pPr marL="0" indent="0">
              <a:buNone/>
            </a:pPr>
            <a:endParaRPr lang="vi-VN" dirty="0"/>
          </a:p>
          <a:p>
            <a:pPr marL="0" indent="0">
              <a:buNone/>
            </a:pPr>
            <a:endParaRPr lang="vi-VN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2204" y="3048000"/>
            <a:ext cx="914400" cy="7232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600" dirty="0"/>
              <a:t>?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731815" y="3248055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07692" y="2667000"/>
                <a:ext cx="654627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smtClean="0">
                          <a:latin typeface="Cambria Math"/>
                        </a:rPr>
                        <m:t>{</m:t>
                      </m:r>
                    </m:oMath>
                  </m:oMathPara>
                </a14:m>
                <a:endParaRPr lang="en-US" sz="8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692" y="2667000"/>
                <a:ext cx="654627" cy="14465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439437" y="2913221"/>
            <a:ext cx="2028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anti A </a:t>
            </a:r>
          </a:p>
          <a:p>
            <a:r>
              <a:rPr lang="en-US" sz="2400" dirty="0"/>
              <a:t>anti B</a:t>
            </a:r>
          </a:p>
          <a:p>
            <a:r>
              <a:rPr lang="en-US" sz="2400" dirty="0"/>
              <a:t>anti AB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3713" y="4029164"/>
            <a:ext cx="1226124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H</a:t>
            </a:r>
            <a:r>
              <a:rPr lang="vi-VN" b="1">
                <a:solidFill>
                  <a:schemeClr val="bg1"/>
                </a:solidFill>
              </a:rPr>
              <a:t>C </a:t>
            </a:r>
            <a:r>
              <a:rPr lang="en-US" b="1">
                <a:solidFill>
                  <a:schemeClr val="bg1"/>
                </a:solidFill>
              </a:rPr>
              <a:t>cần định danh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69376" y="4175105"/>
            <a:ext cx="212667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Huyết</a:t>
            </a:r>
            <a:r>
              <a:rPr lang="en-US" sz="2000" dirty="0"/>
              <a:t> </a:t>
            </a:r>
            <a:r>
              <a:rPr lang="en-US" sz="2000" dirty="0" err="1"/>
              <a:t>thanh</a:t>
            </a:r>
            <a:r>
              <a:rPr lang="en-US" sz="2000" dirty="0"/>
              <a:t> </a:t>
            </a:r>
            <a:r>
              <a:rPr lang="en-US" sz="2000" dirty="0" err="1"/>
              <a:t>mẫu</a:t>
            </a:r>
            <a:endParaRPr lang="en-US" sz="2000" dirty="0"/>
          </a:p>
        </p:txBody>
      </p:sp>
      <p:sp>
        <p:nvSpPr>
          <p:cNvPr id="11" name="Oval 10"/>
          <p:cNvSpPr/>
          <p:nvPr/>
        </p:nvSpPr>
        <p:spPr>
          <a:xfrm>
            <a:off x="5081846" y="2729397"/>
            <a:ext cx="685800" cy="609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A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095701" y="3353039"/>
            <a:ext cx="685800" cy="5708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B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095702" y="3937956"/>
            <a:ext cx="685800" cy="6202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/>
              <a:t>AB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 rot="10800000">
                <a:off x="5925242" y="2831166"/>
                <a:ext cx="65462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0" b="1" i="0" smtClean="0">
                          <a:latin typeface="Cambria Math"/>
                        </a:rPr>
                        <m:t>{</m:t>
                      </m:r>
                    </m:oMath>
                  </m:oMathPara>
                </a14:m>
                <a:endParaRPr lang="en-US" sz="12000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5925242" y="2831166"/>
                <a:ext cx="654627" cy="193899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6503669" y="339556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89688" y="4582815"/>
            <a:ext cx="1606087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Hồng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cầu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mẫu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vi-VN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76875" y="3263443"/>
            <a:ext cx="1693720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Huyết</a:t>
            </a:r>
            <a:r>
              <a:rPr lang="en-US" sz="2000" b="1" dirty="0"/>
              <a:t> </a:t>
            </a:r>
            <a:r>
              <a:rPr lang="en-US" sz="2000" b="1" dirty="0" err="1"/>
              <a:t>thanh</a:t>
            </a:r>
            <a:r>
              <a:rPr lang="vi-VN" sz="2000" b="1" dirty="0"/>
              <a:t> cần định danh </a:t>
            </a:r>
            <a:r>
              <a:rPr lang="en-US" sz="2000" b="1" dirty="0"/>
              <a:t> </a:t>
            </a:r>
            <a:r>
              <a:rPr lang="vi-VN" sz="2000" b="1" dirty="0"/>
              <a:t>? </a:t>
            </a:r>
            <a:endParaRPr lang="en-US" sz="20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52" y="2593181"/>
            <a:ext cx="38178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4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5" grpId="0"/>
      <p:bldP spid="16" grpId="0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70C0"/>
                </a:solidFill>
              </a:rPr>
              <a:t>Kết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quả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định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danh</a:t>
            </a:r>
            <a:r>
              <a:rPr lang="en-US" b="1" dirty="0">
                <a:solidFill>
                  <a:srgbClr val="0070C0"/>
                </a:solidFill>
              </a:rPr>
              <a:t> 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0544682"/>
              </p:ext>
            </p:extLst>
          </p:nvPr>
        </p:nvGraphicFramePr>
        <p:xfrm>
          <a:off x="457200" y="1417638"/>
          <a:ext cx="8229600" cy="290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vi-VN" dirty="0"/>
                        <a:t>Mẫu</a:t>
                      </a:r>
                      <a:r>
                        <a:rPr lang="vi-VN" baseline="0" dirty="0"/>
                        <a:t> máu </a:t>
                      </a:r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Huyết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thanh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mẫu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Hồng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cầu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mẫu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Nhóm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máu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Anti</a:t>
                      </a:r>
                      <a:r>
                        <a:rPr lang="vi-V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Anti</a:t>
                      </a:r>
                      <a:r>
                        <a:rPr lang="vi-V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Anti</a:t>
                      </a:r>
                      <a:r>
                        <a:rPr lang="vi-V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vi-V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HCAB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28600" y="4724400"/>
            <a:ext cx="7924800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vi-VN" sz="2000" dirty="0"/>
              <a:t>Câu hỏi 1 : Nhóm máu được gọi chính xác khi nào ? 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5181600"/>
            <a:ext cx="899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/>
              <a:t>Nhóm máu được gọi là chính xác khi có 2 điều kiện : 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(1). Điều kiện cần : xác định được KN trên bề mặt HC và KT trong huyết thanh 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(2). Điều kiện đủ : có sự phù hợp giữa KN và KT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2934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solidFill>
                  <a:srgbClr val="0070C0"/>
                </a:solidFill>
              </a:rPr>
              <a:t>Bài tập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56" y="1524000"/>
            <a:ext cx="8229600" cy="4525963"/>
          </a:xfrm>
        </p:spPr>
        <p:txBody>
          <a:bodyPr>
            <a:normAutofit/>
          </a:bodyPr>
          <a:lstStyle/>
          <a:p>
            <a:r>
              <a:rPr lang="vi-VN" sz="2600" dirty="0"/>
              <a:t>Trường hợp 1: BN nhập viện vì mệt và chóng mặt, khám LS thấy thiếu máu. XN nhóm máu cho kết quả</a:t>
            </a:r>
          </a:p>
          <a:p>
            <a:endParaRPr lang="vi-VN" dirty="0"/>
          </a:p>
          <a:p>
            <a:endParaRPr lang="vi-VN" dirty="0"/>
          </a:p>
          <a:p>
            <a:pPr marL="0" indent="0">
              <a:buNone/>
            </a:pPr>
            <a:endParaRPr lang="vi-VN" dirty="0"/>
          </a:p>
          <a:p>
            <a:r>
              <a:rPr lang="vi-VN" sz="2400" dirty="0"/>
              <a:t>Câu hỏi :</a:t>
            </a:r>
          </a:p>
          <a:p>
            <a:pPr lvl="1"/>
            <a:r>
              <a:rPr lang="vi-VN" sz="2400" dirty="0"/>
              <a:t>Nhóm máu của BN là nhóm máu ?</a:t>
            </a:r>
          </a:p>
          <a:p>
            <a:pPr marL="457200" lvl="1" indent="0">
              <a:buNone/>
            </a:pPr>
            <a:endParaRPr lang="vi-V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570090"/>
              </p:ext>
            </p:extLst>
          </p:nvPr>
        </p:nvGraphicFramePr>
        <p:xfrm>
          <a:off x="462742" y="2590800"/>
          <a:ext cx="8229600" cy="1346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vi-VN" dirty="0"/>
                        <a:t>Mẫu</a:t>
                      </a:r>
                      <a:r>
                        <a:rPr lang="vi-VN" baseline="0" dirty="0"/>
                        <a:t> máu </a:t>
                      </a:r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Huyết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thanh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mẫu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Hồng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cầu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mẫu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Nhóm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máu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antiA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antiB</a:t>
                      </a:r>
                      <a:r>
                        <a:rPr lang="en-US" sz="2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</a:rPr>
                        <a:t>a</a:t>
                      </a:r>
                      <a:r>
                        <a:rPr lang="en-US" sz="2400" dirty="0" err="1">
                          <a:latin typeface="+mn-lt"/>
                        </a:rPr>
                        <a:t>nti</a:t>
                      </a:r>
                      <a:r>
                        <a:rPr lang="en-US" sz="2400" dirty="0">
                          <a:latin typeface="+mn-lt"/>
                        </a:rPr>
                        <a:t> 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HCAB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800" dirty="0"/>
                        <a:t>?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5800" y="5395093"/>
            <a:ext cx="7772400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vi-VN" sz="2000" dirty="0"/>
              <a:t>. Điều kiện cần : 	- Không xác định được KN</a:t>
            </a:r>
          </a:p>
          <a:p>
            <a:r>
              <a:rPr lang="vi-VN" sz="2000" dirty="0"/>
              <a:t>			- Kháng thể : anti B</a:t>
            </a:r>
          </a:p>
          <a:p>
            <a:r>
              <a:rPr lang="vi-VN" sz="2000" dirty="0"/>
              <a:t>(2). KL: Không xác định được nhóm máu , do thiếu điều kiện cần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5066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0A81B45C58BB469806CBBEAA986640" ma:contentTypeVersion="4" ma:contentTypeDescription="Create a new document." ma:contentTypeScope="" ma:versionID="2687ead26c915b5bcf3e83be800cba9b">
  <xsd:schema xmlns:xsd="http://www.w3.org/2001/XMLSchema" xmlns:xs="http://www.w3.org/2001/XMLSchema" xmlns:p="http://schemas.microsoft.com/office/2006/metadata/properties" xmlns:ns2="ca947ec5-bbb7-443a-98b8-b2afcef306fe" targetNamespace="http://schemas.microsoft.com/office/2006/metadata/properties" ma:root="true" ma:fieldsID="a38507e951dda72d9142f35ef1c8ed5a" ns2:_="">
    <xsd:import namespace="ca947ec5-bbb7-443a-98b8-b2afcef306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947ec5-bbb7-443a-98b8-b2afcef306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83366-4228-4FD5-97B3-0CBC94B48CA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8E18091-1C09-4EEF-8E21-9740B12831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9EDE65-0D10-4EA0-AA7E-D315E629C8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947ec5-bbb7-443a-98b8-b2afcef306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15049</TotalTime>
  <Words>2004</Words>
  <Application>Microsoft Office PowerPoint</Application>
  <PresentationFormat>On-screen Show (4:3)</PresentationFormat>
  <Paragraphs>389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Cambria Math</vt:lpstr>
      <vt:lpstr>Segoe UI</vt:lpstr>
      <vt:lpstr>Tahoma</vt:lpstr>
      <vt:lpstr>Times New Roman</vt:lpstr>
      <vt:lpstr>Wingdings</vt:lpstr>
      <vt:lpstr>Office Theme</vt:lpstr>
      <vt:lpstr>Các xét nghiệm cơ bản trong Miễn dịch Truyền máu</vt:lpstr>
      <vt:lpstr>Mục tiêu bài giảng </vt:lpstr>
      <vt:lpstr>Nội dung bài giảng </vt:lpstr>
      <vt:lpstr>PowerPoint Presentation</vt:lpstr>
      <vt:lpstr>PowerPoint Presentation</vt:lpstr>
      <vt:lpstr>Định danh nhóm máu </vt:lpstr>
      <vt:lpstr>Kỹ thuật định danh nhóm máu </vt:lpstr>
      <vt:lpstr>Kết quả định danh </vt:lpstr>
      <vt:lpstr>Bài tập</vt:lpstr>
      <vt:lpstr>Bài tập</vt:lpstr>
      <vt:lpstr>Bài tập</vt:lpstr>
      <vt:lpstr>Bài tập</vt:lpstr>
      <vt:lpstr>Chứng nghiệm phù hợp ( Croos-match)</vt:lpstr>
      <vt:lpstr>Kỹ thuật Cross-Match tại phòng Lab</vt:lpstr>
      <vt:lpstr>Các kháng thể liên quan trong truyền máu </vt:lpstr>
      <vt:lpstr>PowerPoint Presentation</vt:lpstr>
      <vt:lpstr>PowerPoint Presentation</vt:lpstr>
      <vt:lpstr>PowerPoint Presentation</vt:lpstr>
      <vt:lpstr>Kỹ thuật Cross-match tại phòng Lab</vt:lpstr>
      <vt:lpstr>Kỹ thuật Cross-math tại phòng Lab</vt:lpstr>
      <vt:lpstr>Kết quả và ý nghĩa của Cross-match</vt:lpstr>
      <vt:lpstr>Câu hỏi </vt:lpstr>
      <vt:lpstr>Coomb’s test </vt:lpstr>
      <vt:lpstr>Thuốc thử Coomb ( Coomb Reagent)</vt:lpstr>
      <vt:lpstr>Thuốc thử Coomb ( Coomb Reagent)</vt:lpstr>
      <vt:lpstr>Kỹ thuật Coombs </vt:lpstr>
      <vt:lpstr>Coomb’s Trực tiếp ( DAT)</vt:lpstr>
      <vt:lpstr>Coomb’s gián tiếp (IAT)</vt:lpstr>
      <vt:lpstr>Kết quả và ý nghĩa của Coomb’s test</vt:lpstr>
      <vt:lpstr>Kết quả và ý nghĩa của Coomb’s test</vt:lpstr>
      <vt:lpstr>DAT ( Coomb’s test )</vt:lpstr>
      <vt:lpstr>Câu hỏi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Các xét nghiệm trong Miễn dịch truyền máu cơ bản</dc:title>
  <dc:creator>HuynhNghia</dc:creator>
  <cp:lastModifiedBy>Thien Nguyen - Y17</cp:lastModifiedBy>
  <cp:revision>56</cp:revision>
  <dcterms:created xsi:type="dcterms:W3CDTF">2020-03-23T09:15:17Z</dcterms:created>
  <dcterms:modified xsi:type="dcterms:W3CDTF">2021-06-01T04:00:39Z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0x0101001D0A81B45C58BB469806CBBEAA986640</vt:lpwstr>
  </property>
</Properties>
</file>